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6858000" cx="12192000"/>
  <p:notesSz cx="6858000" cy="9144000"/>
  <p:embeddedFontLst>
    <p:embeddedFont>
      <p:font typeface="Montserrat SemiBold"/>
      <p:regular r:id="rId22"/>
      <p:bold r:id="rId23"/>
      <p:italic r:id="rId24"/>
      <p:boldItalic r:id="rId25"/>
    </p:embeddedFont>
    <p:embeddedFont>
      <p:font typeface="Montserrat"/>
      <p:regular r:id="rId26"/>
      <p:bold r:id="rId27"/>
      <p:italic r:id="rId28"/>
      <p:boldItalic r:id="rId29"/>
    </p:embeddedFont>
    <p:embeddedFont>
      <p:font typeface="Poppins SemiBold"/>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MontserratSemiBold-regular.fntdata"/><Relationship Id="rId21" Type="http://schemas.openxmlformats.org/officeDocument/2006/relationships/slide" Target="slides/slide15.xml"/><Relationship Id="rId24" Type="http://schemas.openxmlformats.org/officeDocument/2006/relationships/font" Target="fonts/MontserratSemiBold-italic.fntdata"/><Relationship Id="rId23" Type="http://schemas.openxmlformats.org/officeDocument/2006/relationships/font" Target="fonts/MontserratSemiBold-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regular.fntdata"/><Relationship Id="rId25" Type="http://schemas.openxmlformats.org/officeDocument/2006/relationships/font" Target="fonts/MontserratSemiBold-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SemiBold-bold.fntdata"/><Relationship Id="rId30" Type="http://schemas.openxmlformats.org/officeDocument/2006/relationships/font" Target="fonts/PoppinsSemiBold-regular.fntdata"/><Relationship Id="rId11" Type="http://schemas.openxmlformats.org/officeDocument/2006/relationships/slide" Target="slides/slide5.xml"/><Relationship Id="rId33" Type="http://schemas.openxmlformats.org/officeDocument/2006/relationships/font" Target="fonts/PoppinsSemiBold-boldItalic.fntdata"/><Relationship Id="rId10" Type="http://schemas.openxmlformats.org/officeDocument/2006/relationships/slide" Target="slides/slide4.xml"/><Relationship Id="rId32" Type="http://schemas.openxmlformats.org/officeDocument/2006/relationships/font" Target="fonts/PoppinsSemi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8ff54964e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118ff54964e_0_4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90362c5a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190362c5a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190362c5a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190362c5a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190362c5a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190362c5a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90362c5a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190362c5a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90362c5a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190362c5a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90362c5ad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90362c5ad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190362c5ad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190362c5ad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90362c5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90362c5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90362c5a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90362c5a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00">
                <a:solidFill>
                  <a:schemeClr val="dk1"/>
                </a:solidFill>
                <a:latin typeface="Montserrat"/>
                <a:ea typeface="Montserrat"/>
                <a:cs typeface="Montserrat"/>
                <a:sym typeface="Montserrat"/>
              </a:rPr>
              <a:t>Setiap bagian konten harus menargetkan kata kunci yang berbeda, memungkinkan situs Anda untuk menentukan peringkat untuk lebih banyak kata kunci saat konten Anda berkembang. Bahkan tersedia juga plugin SEO pada WordPress yang sangat bermanfaat, sederhana dan tidak memerlukan pengetahuan yang rumit.</a:t>
            </a:r>
            <a:endParaRPr sz="10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US" sz="1000">
                <a:solidFill>
                  <a:schemeClr val="dk1"/>
                </a:solidFill>
                <a:latin typeface="Montserrat"/>
                <a:ea typeface="Montserrat"/>
                <a:cs typeface="Montserrat"/>
                <a:sym typeface="Montserrat"/>
              </a:rPr>
              <a:t>Nine best free keyword research tools</a:t>
            </a:r>
            <a:endParaRPr sz="1000">
              <a:solidFill>
                <a:schemeClr val="dk1"/>
              </a:solidFill>
              <a:latin typeface="Montserrat"/>
              <a:ea typeface="Montserrat"/>
              <a:cs typeface="Montserrat"/>
              <a:sym typeface="Montserrat"/>
            </a:endParaRPr>
          </a:p>
          <a:p>
            <a:pPr indent="-292100" lvl="0" marL="457200" rtl="0" algn="l">
              <a:lnSpc>
                <a:spcPct val="115000"/>
              </a:lnSpc>
              <a:spcBef>
                <a:spcPts val="1200"/>
              </a:spcBef>
              <a:spcAft>
                <a:spcPts val="0"/>
              </a:spcAft>
              <a:buClr>
                <a:schemeClr val="dk1"/>
              </a:buClr>
              <a:buSzPts val="1000"/>
              <a:buFont typeface="Montserrat"/>
              <a:buChar char="●"/>
            </a:pPr>
            <a:r>
              <a:rPr lang="en-US" sz="1000">
                <a:solidFill>
                  <a:schemeClr val="dk1"/>
                </a:solidFill>
                <a:latin typeface="Montserrat"/>
                <a:ea typeface="Montserrat"/>
                <a:cs typeface="Montserrat"/>
                <a:sym typeface="Montserrat"/>
              </a:rPr>
              <a:t>Google Keyword Planner</a:t>
            </a:r>
            <a:endParaRPr sz="1000">
              <a:solidFill>
                <a:schemeClr val="dk1"/>
              </a:solidFill>
              <a:latin typeface="Montserrat"/>
              <a:ea typeface="Montserrat"/>
              <a:cs typeface="Montserrat"/>
              <a:sym typeface="Montserrat"/>
            </a:endParaRPr>
          </a:p>
          <a:p>
            <a:pPr indent="-292100" lvl="0" marL="457200" rtl="0" algn="l">
              <a:lnSpc>
                <a:spcPct val="115000"/>
              </a:lnSpc>
              <a:spcBef>
                <a:spcPts val="0"/>
              </a:spcBef>
              <a:spcAft>
                <a:spcPts val="0"/>
              </a:spcAft>
              <a:buClr>
                <a:schemeClr val="dk1"/>
              </a:buClr>
              <a:buSzPts val="1000"/>
              <a:buFont typeface="Montserrat"/>
              <a:buChar char="●"/>
            </a:pPr>
            <a:r>
              <a:rPr lang="en-US" sz="1000">
                <a:solidFill>
                  <a:schemeClr val="dk1"/>
                </a:solidFill>
                <a:latin typeface="Montserrat"/>
                <a:ea typeface="Montserrat"/>
                <a:cs typeface="Montserrat"/>
                <a:sym typeface="Montserrat"/>
              </a:rPr>
              <a:t>Google Trends</a:t>
            </a:r>
            <a:endParaRPr sz="1000">
              <a:solidFill>
                <a:schemeClr val="dk1"/>
              </a:solidFill>
              <a:latin typeface="Montserrat"/>
              <a:ea typeface="Montserrat"/>
              <a:cs typeface="Montserrat"/>
              <a:sym typeface="Montserrat"/>
            </a:endParaRPr>
          </a:p>
          <a:p>
            <a:pPr indent="-292100" lvl="0" marL="457200" rtl="0" algn="l">
              <a:lnSpc>
                <a:spcPct val="115000"/>
              </a:lnSpc>
              <a:spcBef>
                <a:spcPts val="0"/>
              </a:spcBef>
              <a:spcAft>
                <a:spcPts val="0"/>
              </a:spcAft>
              <a:buClr>
                <a:schemeClr val="dk1"/>
              </a:buClr>
              <a:buSzPts val="1000"/>
              <a:buFont typeface="Montserrat"/>
              <a:buChar char="●"/>
            </a:pPr>
            <a:r>
              <a:rPr lang="en-US" sz="1000">
                <a:solidFill>
                  <a:schemeClr val="dk1"/>
                </a:solidFill>
                <a:latin typeface="Montserrat"/>
                <a:ea typeface="Montserrat"/>
                <a:cs typeface="Montserrat"/>
                <a:sym typeface="Montserrat"/>
              </a:rPr>
              <a:t>AdWord &amp; SEO Keyword Permutation Generator</a:t>
            </a:r>
            <a:endParaRPr sz="1000">
              <a:solidFill>
                <a:schemeClr val="dk1"/>
              </a:solidFill>
              <a:latin typeface="Montserrat"/>
              <a:ea typeface="Montserrat"/>
              <a:cs typeface="Montserrat"/>
              <a:sym typeface="Montserrat"/>
            </a:endParaRPr>
          </a:p>
          <a:p>
            <a:pPr indent="-292100" lvl="0" marL="457200" rtl="0" algn="l">
              <a:lnSpc>
                <a:spcPct val="115000"/>
              </a:lnSpc>
              <a:spcBef>
                <a:spcPts val="0"/>
              </a:spcBef>
              <a:spcAft>
                <a:spcPts val="0"/>
              </a:spcAft>
              <a:buClr>
                <a:schemeClr val="dk1"/>
              </a:buClr>
              <a:buSzPts val="1000"/>
              <a:buFont typeface="Montserrat"/>
              <a:buChar char="●"/>
            </a:pPr>
            <a:r>
              <a:rPr lang="en-US" sz="1000">
                <a:solidFill>
                  <a:schemeClr val="dk1"/>
                </a:solidFill>
                <a:latin typeface="Montserrat"/>
                <a:ea typeface="Montserrat"/>
                <a:cs typeface="Montserrat"/>
                <a:sym typeface="Montserrat"/>
              </a:rPr>
              <a:t>Wordtracker Scout</a:t>
            </a:r>
            <a:endParaRPr sz="1000">
              <a:solidFill>
                <a:schemeClr val="dk1"/>
              </a:solidFill>
              <a:latin typeface="Montserrat"/>
              <a:ea typeface="Montserrat"/>
              <a:cs typeface="Montserrat"/>
              <a:sym typeface="Montserrat"/>
            </a:endParaRPr>
          </a:p>
          <a:p>
            <a:pPr indent="-292100" lvl="0" marL="457200" rtl="0" algn="l">
              <a:lnSpc>
                <a:spcPct val="115000"/>
              </a:lnSpc>
              <a:spcBef>
                <a:spcPts val="0"/>
              </a:spcBef>
              <a:spcAft>
                <a:spcPts val="0"/>
              </a:spcAft>
              <a:buClr>
                <a:schemeClr val="dk1"/>
              </a:buClr>
              <a:buSzPts val="1000"/>
              <a:buFont typeface="Montserrat"/>
              <a:buChar char="●"/>
            </a:pPr>
            <a:r>
              <a:rPr lang="en-US" sz="1000">
                <a:solidFill>
                  <a:schemeClr val="dk1"/>
                </a:solidFill>
                <a:latin typeface="Montserrat"/>
                <a:ea typeface="Montserrat"/>
                <a:cs typeface="Montserrat"/>
                <a:sym typeface="Montserrat"/>
              </a:rPr>
              <a:t>Keyword Tool</a:t>
            </a:r>
            <a:endParaRPr sz="1000">
              <a:solidFill>
                <a:schemeClr val="dk1"/>
              </a:solidFill>
              <a:latin typeface="Montserrat"/>
              <a:ea typeface="Montserrat"/>
              <a:cs typeface="Montserrat"/>
              <a:sym typeface="Montserrat"/>
            </a:endParaRPr>
          </a:p>
          <a:p>
            <a:pPr indent="-292100" lvl="0" marL="457200" rtl="0" algn="l">
              <a:lnSpc>
                <a:spcPct val="115000"/>
              </a:lnSpc>
              <a:spcBef>
                <a:spcPts val="0"/>
              </a:spcBef>
              <a:spcAft>
                <a:spcPts val="0"/>
              </a:spcAft>
              <a:buClr>
                <a:schemeClr val="dk1"/>
              </a:buClr>
              <a:buSzPts val="1000"/>
              <a:buFont typeface="Montserrat"/>
              <a:buChar char="●"/>
            </a:pPr>
            <a:r>
              <a:rPr lang="en-US" sz="1000">
                <a:solidFill>
                  <a:schemeClr val="dk1"/>
                </a:solidFill>
                <a:latin typeface="Montserrat"/>
                <a:ea typeface="Montserrat"/>
                <a:cs typeface="Montserrat"/>
                <a:sym typeface="Montserrat"/>
              </a:rPr>
              <a:t>Answer the Public</a:t>
            </a:r>
            <a:endParaRPr sz="1000">
              <a:solidFill>
                <a:schemeClr val="dk1"/>
              </a:solidFill>
              <a:latin typeface="Montserrat"/>
              <a:ea typeface="Montserrat"/>
              <a:cs typeface="Montserrat"/>
              <a:sym typeface="Montserrat"/>
            </a:endParaRPr>
          </a:p>
          <a:p>
            <a:pPr indent="-292100" lvl="0" marL="457200" rtl="0" algn="l">
              <a:lnSpc>
                <a:spcPct val="115000"/>
              </a:lnSpc>
              <a:spcBef>
                <a:spcPts val="0"/>
              </a:spcBef>
              <a:spcAft>
                <a:spcPts val="0"/>
              </a:spcAft>
              <a:buClr>
                <a:schemeClr val="dk1"/>
              </a:buClr>
              <a:buSzPts val="1000"/>
              <a:buFont typeface="Montserrat"/>
              <a:buChar char="●"/>
            </a:pPr>
            <a:r>
              <a:rPr lang="en-US" sz="1000">
                <a:solidFill>
                  <a:schemeClr val="dk1"/>
                </a:solidFill>
                <a:latin typeface="Montserrat"/>
                <a:ea typeface="Montserrat"/>
                <a:cs typeface="Montserrat"/>
                <a:sym typeface="Montserrat"/>
              </a:rPr>
              <a:t>SEMrush</a:t>
            </a:r>
            <a:endParaRPr sz="1000">
              <a:solidFill>
                <a:schemeClr val="dk1"/>
              </a:solidFill>
              <a:latin typeface="Montserrat"/>
              <a:ea typeface="Montserrat"/>
              <a:cs typeface="Montserrat"/>
              <a:sym typeface="Montserrat"/>
            </a:endParaRPr>
          </a:p>
          <a:p>
            <a:pPr indent="-292100" lvl="0" marL="457200" rtl="0" algn="l">
              <a:lnSpc>
                <a:spcPct val="115000"/>
              </a:lnSpc>
              <a:spcBef>
                <a:spcPts val="0"/>
              </a:spcBef>
              <a:spcAft>
                <a:spcPts val="0"/>
              </a:spcAft>
              <a:buClr>
                <a:schemeClr val="dk1"/>
              </a:buClr>
              <a:buSzPts val="1000"/>
              <a:buFont typeface="Montserrat"/>
              <a:buChar char="●"/>
            </a:pPr>
            <a:r>
              <a:rPr lang="en-US" sz="1000">
                <a:solidFill>
                  <a:schemeClr val="dk1"/>
                </a:solidFill>
                <a:latin typeface="Montserrat"/>
                <a:ea typeface="Montserrat"/>
                <a:cs typeface="Montserrat"/>
                <a:sym typeface="Montserrat"/>
              </a:rPr>
              <a:t>Serpstat</a:t>
            </a:r>
            <a:endParaRPr sz="1000">
              <a:solidFill>
                <a:schemeClr val="dk1"/>
              </a:solidFill>
              <a:latin typeface="Montserrat"/>
              <a:ea typeface="Montserrat"/>
              <a:cs typeface="Montserrat"/>
              <a:sym typeface="Montserrat"/>
            </a:endParaRPr>
          </a:p>
          <a:p>
            <a:pPr indent="-292100" lvl="0" marL="457200" rtl="0" algn="l">
              <a:lnSpc>
                <a:spcPct val="115000"/>
              </a:lnSpc>
              <a:spcBef>
                <a:spcPts val="0"/>
              </a:spcBef>
              <a:spcAft>
                <a:spcPts val="0"/>
              </a:spcAft>
              <a:buClr>
                <a:schemeClr val="dk1"/>
              </a:buClr>
              <a:buSzPts val="1000"/>
              <a:buFont typeface="Montserrat"/>
              <a:buChar char="●"/>
            </a:pPr>
            <a:r>
              <a:rPr lang="en-US" sz="1000">
                <a:solidFill>
                  <a:schemeClr val="dk1"/>
                </a:solidFill>
                <a:latin typeface="Montserrat"/>
                <a:ea typeface="Montserrat"/>
                <a:cs typeface="Montserrat"/>
                <a:sym typeface="Montserrat"/>
              </a:rPr>
              <a:t>SpyFu</a:t>
            </a:r>
            <a:endParaRPr sz="1000">
              <a:solidFill>
                <a:schemeClr val="dk1"/>
              </a:solidFill>
              <a:latin typeface="Montserrat"/>
              <a:ea typeface="Montserrat"/>
              <a:cs typeface="Montserrat"/>
              <a:sym typeface="Montserrat"/>
            </a:endParaRPr>
          </a:p>
          <a:p>
            <a:pPr indent="0" lvl="0" marL="0" rtl="0" algn="l">
              <a:lnSpc>
                <a:spcPct val="115000"/>
              </a:lnSpc>
              <a:spcBef>
                <a:spcPts val="1200"/>
              </a:spcBef>
              <a:spcAft>
                <a:spcPts val="1200"/>
              </a:spcAft>
              <a:buClr>
                <a:schemeClr val="dk1"/>
              </a:buClr>
              <a:buSzPts val="1100"/>
              <a:buFont typeface="Arial"/>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90362c5ad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190362c5a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190362c5a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190362c5a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 name="Google Shape;15;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 name="Shape 69"/>
        <p:cNvGrpSpPr/>
        <p:nvPr/>
      </p:nvGrpSpPr>
      <p:grpSpPr>
        <a:xfrm>
          <a:off x="0" y="0"/>
          <a:ext cx="0" cy="0"/>
          <a:chOff x="0" y="0"/>
          <a:chExt cx="0" cy="0"/>
        </a:xfrm>
      </p:grpSpPr>
      <p:sp>
        <p:nvSpPr>
          <p:cNvPr id="70" name="Google Shape;7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1" name="Shape 81"/>
        <p:cNvGrpSpPr/>
        <p:nvPr/>
      </p:nvGrpSpPr>
      <p:grpSpPr>
        <a:xfrm>
          <a:off x="0" y="0"/>
          <a:ext cx="0" cy="0"/>
          <a:chOff x="0" y="0"/>
          <a:chExt cx="0" cy="0"/>
        </a:xfrm>
      </p:grpSpPr>
      <p:sp>
        <p:nvSpPr>
          <p:cNvPr id="82" name="Google Shape;82;p13"/>
          <p:cNvSpPr txBox="1"/>
          <p:nvPr>
            <p:ph type="title"/>
          </p:nvPr>
        </p:nvSpPr>
        <p:spPr>
          <a:xfrm>
            <a:off x="415600" y="1101367"/>
            <a:ext cx="11360700" cy="7635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 name="Google Shape;83;p13"/>
          <p:cNvSpPr txBox="1"/>
          <p:nvPr>
            <p:ph idx="1" type="body"/>
          </p:nvPr>
        </p:nvSpPr>
        <p:spPr>
          <a:xfrm>
            <a:off x="415600" y="2044633"/>
            <a:ext cx="11360700" cy="3961200"/>
          </a:xfrm>
          <a:prstGeom prst="rect">
            <a:avLst/>
          </a:prstGeom>
        </p:spPr>
        <p:txBody>
          <a:bodyPr anchorCtr="0" anchor="t" bIns="45700" lIns="91425" spcFirstLastPara="1" rIns="91425" wrap="square" tIns="45700">
            <a:norm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84" name="Google Shape;84;p13"/>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85" name="Shape 85"/>
        <p:cNvGrpSpPr/>
        <p:nvPr/>
      </p:nvGrpSpPr>
      <p:grpSpPr>
        <a:xfrm>
          <a:off x="0" y="0"/>
          <a:ext cx="0" cy="0"/>
          <a:chOff x="0" y="0"/>
          <a:chExt cx="0" cy="0"/>
        </a:xfrm>
      </p:grpSpPr>
      <p:sp>
        <p:nvSpPr>
          <p:cNvPr id="86" name="Google Shape;86;p14"/>
          <p:cNvSpPr txBox="1"/>
          <p:nvPr>
            <p:ph type="title"/>
          </p:nvPr>
        </p:nvSpPr>
        <p:spPr>
          <a:xfrm>
            <a:off x="415600" y="2867800"/>
            <a:ext cx="11360700" cy="11223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87" name="Google Shape;87;p14"/>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4" name="Shape 94"/>
        <p:cNvGrpSpPr/>
        <p:nvPr/>
      </p:nvGrpSpPr>
      <p:grpSpPr>
        <a:xfrm>
          <a:off x="0" y="0"/>
          <a:ext cx="0" cy="0"/>
          <a:chOff x="0" y="0"/>
          <a:chExt cx="0" cy="0"/>
        </a:xfrm>
      </p:grpSpPr>
      <p:sp>
        <p:nvSpPr>
          <p:cNvPr id="95" name="Google Shape;95;p1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 name="Google Shape;96;p1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97" name="Google Shape;97;p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0" name="Shape 100"/>
        <p:cNvGrpSpPr/>
        <p:nvPr/>
      </p:nvGrpSpPr>
      <p:grpSpPr>
        <a:xfrm>
          <a:off x="0" y="0"/>
          <a:ext cx="0" cy="0"/>
          <a:chOff x="0" y="0"/>
          <a:chExt cx="0" cy="0"/>
        </a:xfrm>
      </p:grpSpPr>
      <p:sp>
        <p:nvSpPr>
          <p:cNvPr id="101" name="Google Shape;101;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 name="Google Shape;102;p1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3" name="Google Shape;103;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6" name="Shape 106"/>
        <p:cNvGrpSpPr/>
        <p:nvPr/>
      </p:nvGrpSpPr>
      <p:grpSpPr>
        <a:xfrm>
          <a:off x="0" y="0"/>
          <a:ext cx="0" cy="0"/>
          <a:chOff x="0" y="0"/>
          <a:chExt cx="0" cy="0"/>
        </a:xfrm>
      </p:grpSpPr>
      <p:sp>
        <p:nvSpPr>
          <p:cNvPr id="107" name="Google Shape;107;p18"/>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18"/>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09" name="Google Shape;109;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0" name="Google Shape;110;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1" name="Google Shape;111;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2" name="Shape 112"/>
        <p:cNvGrpSpPr/>
        <p:nvPr/>
      </p:nvGrpSpPr>
      <p:grpSpPr>
        <a:xfrm>
          <a:off x="0" y="0"/>
          <a:ext cx="0" cy="0"/>
          <a:chOff x="0" y="0"/>
          <a:chExt cx="0" cy="0"/>
        </a:xfrm>
      </p:grpSpPr>
      <p:sp>
        <p:nvSpPr>
          <p:cNvPr id="113" name="Google Shape;113;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 name="Google Shape;114;p19"/>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5" name="Google Shape;115;p19"/>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6" name="Google Shape;116;p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9" name="Shape 119"/>
        <p:cNvGrpSpPr/>
        <p:nvPr/>
      </p:nvGrpSpPr>
      <p:grpSpPr>
        <a:xfrm>
          <a:off x="0" y="0"/>
          <a:ext cx="0" cy="0"/>
          <a:chOff x="0" y="0"/>
          <a:chExt cx="0" cy="0"/>
        </a:xfrm>
      </p:grpSpPr>
      <p:sp>
        <p:nvSpPr>
          <p:cNvPr id="120" name="Google Shape;120;p20"/>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20"/>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22" name="Google Shape;122;p20"/>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3" name="Google Shape;123;p20"/>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24" name="Google Shape;124;p20"/>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5" name="Google Shape;125;p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6" name="Google Shape;126;p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8" name="Shape 128"/>
        <p:cNvGrpSpPr/>
        <p:nvPr/>
      </p:nvGrpSpPr>
      <p:grpSpPr>
        <a:xfrm>
          <a:off x="0" y="0"/>
          <a:ext cx="0" cy="0"/>
          <a:chOff x="0" y="0"/>
          <a:chExt cx="0" cy="0"/>
        </a:xfrm>
      </p:grpSpPr>
      <p:sp>
        <p:nvSpPr>
          <p:cNvPr id="129" name="Google Shape;129;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 name="Google Shape;130;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1" name="Google Shape;131;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2" name="Google Shape;132;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3" name="Shape 133"/>
        <p:cNvGrpSpPr/>
        <p:nvPr/>
      </p:nvGrpSpPr>
      <p:grpSpPr>
        <a:xfrm>
          <a:off x="0" y="0"/>
          <a:ext cx="0" cy="0"/>
          <a:chOff x="0" y="0"/>
          <a:chExt cx="0" cy="0"/>
        </a:xfrm>
      </p:grpSpPr>
      <p:sp>
        <p:nvSpPr>
          <p:cNvPr id="134" name="Google Shape;134;p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6" name="Google Shape;136;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9" name="Google Shape;139;p23"/>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40" name="Google Shape;140;p23"/>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 name="Google Shape;142;p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 name="Google Shape;143;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4" name="Shape 144"/>
        <p:cNvGrpSpPr/>
        <p:nvPr/>
      </p:nvGrpSpPr>
      <p:grpSpPr>
        <a:xfrm>
          <a:off x="0" y="0"/>
          <a:ext cx="0" cy="0"/>
          <a:chOff x="0" y="0"/>
          <a:chExt cx="0" cy="0"/>
        </a:xfrm>
      </p:grpSpPr>
      <p:sp>
        <p:nvSpPr>
          <p:cNvPr id="145" name="Google Shape;145;p24"/>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6" name="Google Shape;146;p24"/>
          <p:cNvSpPr/>
          <p:nvPr>
            <p:ph idx="2" type="pic"/>
          </p:nvPr>
        </p:nvSpPr>
        <p:spPr>
          <a:xfrm>
            <a:off x="5183188" y="987425"/>
            <a:ext cx="6172200" cy="4873500"/>
          </a:xfrm>
          <a:prstGeom prst="rect">
            <a:avLst/>
          </a:prstGeom>
          <a:noFill/>
          <a:ln>
            <a:noFill/>
          </a:ln>
        </p:spPr>
      </p:sp>
      <p:sp>
        <p:nvSpPr>
          <p:cNvPr id="147" name="Google Shape;147;p24"/>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48" name="Google Shape;148;p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9" name="Google Shape;149;p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0" name="Google Shape;150;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1" name="Shape 151"/>
        <p:cNvGrpSpPr/>
        <p:nvPr/>
      </p:nvGrpSpPr>
      <p:grpSpPr>
        <a:xfrm>
          <a:off x="0" y="0"/>
          <a:ext cx="0" cy="0"/>
          <a:chOff x="0" y="0"/>
          <a:chExt cx="0" cy="0"/>
        </a:xfrm>
      </p:grpSpPr>
      <p:sp>
        <p:nvSpPr>
          <p:cNvPr id="152" name="Google Shape;152;p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3" name="Google Shape;153;p25"/>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4" name="Google Shape;154;p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5" name="Google Shape;155;p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6" name="Google Shape;156;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7" name="Shape 157"/>
        <p:cNvGrpSpPr/>
        <p:nvPr/>
      </p:nvGrpSpPr>
      <p:grpSpPr>
        <a:xfrm>
          <a:off x="0" y="0"/>
          <a:ext cx="0" cy="0"/>
          <a:chOff x="0" y="0"/>
          <a:chExt cx="0" cy="0"/>
        </a:xfrm>
      </p:grpSpPr>
      <p:sp>
        <p:nvSpPr>
          <p:cNvPr id="158" name="Google Shape;158;p26"/>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9" name="Google Shape;159;p26"/>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0" name="Google Shape;160;p2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1" name="Google Shape;161;p2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2" name="Google Shape;162;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7" name="Google Shape;27;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 name="Shape 37"/>
        <p:cNvGrpSpPr/>
        <p:nvPr/>
      </p:nvGrpSpPr>
      <p:grpSpPr>
        <a:xfrm>
          <a:off x="0" y="0"/>
          <a:ext cx="0" cy="0"/>
          <a:chOff x="0" y="0"/>
          <a:chExt cx="0" cy="0"/>
        </a:xfrm>
      </p:grpSpPr>
      <p:sp>
        <p:nvSpPr>
          <p:cNvPr id="38" name="Google Shape;38;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 name="Google Shape;40;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 name="Google Shape;58;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0"/>
          <p:cNvSpPr/>
          <p:nvPr>
            <p:ph idx="2" type="pic"/>
          </p:nvPr>
        </p:nvSpPr>
        <p:spPr>
          <a:xfrm>
            <a:off x="5183188" y="987425"/>
            <a:ext cx="6172200" cy="4873625"/>
          </a:xfrm>
          <a:prstGeom prst="rect">
            <a:avLst/>
          </a:prstGeom>
          <a:noFill/>
          <a:ln>
            <a:noFill/>
          </a:ln>
        </p:spPr>
      </p:sp>
      <p:sp>
        <p:nvSpPr>
          <p:cNvPr id="65" name="Google Shape;65;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3.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1.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 name="Google Shape;11;p1"/>
          <p:cNvPicPr preferRelativeResize="0"/>
          <p:nvPr/>
        </p:nvPicPr>
        <p:blipFill rotWithShape="1">
          <a:blip r:embed="rId1">
            <a:alphaModFix/>
          </a:blip>
          <a:srcRect b="45752" l="0" r="0" t="0"/>
          <a:stretch/>
        </p:blipFill>
        <p:spPr>
          <a:xfrm>
            <a:off x="-50" y="-5"/>
            <a:ext cx="12192000" cy="76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0" name="Google Shape;90;p1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 name="Google Shape;91;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2" name="Google Shape;92;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3" name="Google Shape;93;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s://wordpress.com/id/" TargetMode="External"/><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14.png"/><Relationship Id="rId7" Type="http://schemas.openxmlformats.org/officeDocument/2006/relationships/image" Target="../media/image9.png"/><Relationship Id="rId8"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0"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jpg"/><Relationship Id="rId4" Type="http://schemas.openxmlformats.org/officeDocument/2006/relationships/image" Target="../media/image19.png"/><Relationship Id="rId9"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20.png"/><Relationship Id="rId8"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hyperlink" Target="http://www.youtube.com/watch?v=JznrOw14wa0" TargetMode="External"/><Relationship Id="rId4" Type="http://schemas.openxmlformats.org/officeDocument/2006/relationships/image" Target="../media/image16.jp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hyperlink" Target="https://www.gojek.com/id-id/about/" TargetMode="External"/><Relationship Id="rId4" Type="http://schemas.openxmlformats.org/officeDocument/2006/relationships/image" Target="../media/image29.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grpSp>
        <p:nvGrpSpPr>
          <p:cNvPr id="167" name="Google Shape;167;p27"/>
          <p:cNvGrpSpPr/>
          <p:nvPr/>
        </p:nvGrpSpPr>
        <p:grpSpPr>
          <a:xfrm>
            <a:off x="6453398" y="244444"/>
            <a:ext cx="5492067" cy="1315562"/>
            <a:chOff x="6453398" y="244444"/>
            <a:chExt cx="5492067" cy="1315562"/>
          </a:xfrm>
        </p:grpSpPr>
        <p:sp>
          <p:nvSpPr>
            <p:cNvPr id="168" name="Google Shape;168;p27"/>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Shape&#10;&#10;Description automatically generated with medium confidence" id="169" name="Google Shape;169;p27"/>
            <p:cNvPicPr preferRelativeResize="0"/>
            <p:nvPr/>
          </p:nvPicPr>
          <p:blipFill rotWithShape="1">
            <a:blip r:embed="rId4">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170" name="Google Shape;170;p27"/>
            <p:cNvPicPr preferRelativeResize="0"/>
            <p:nvPr/>
          </p:nvPicPr>
          <p:blipFill rotWithShape="1">
            <a:blip r:embed="rId5">
              <a:alphaModFix/>
            </a:blip>
            <a:srcRect b="0" l="0" r="0" t="0"/>
            <a:stretch/>
          </p:blipFill>
          <p:spPr>
            <a:xfrm>
              <a:off x="8747829" y="343939"/>
              <a:ext cx="1138136" cy="1138136"/>
            </a:xfrm>
            <a:prstGeom prst="rect">
              <a:avLst/>
            </a:prstGeom>
            <a:noFill/>
            <a:ln>
              <a:noFill/>
            </a:ln>
          </p:spPr>
        </p:pic>
      </p:grpSp>
      <p:sp>
        <p:nvSpPr>
          <p:cNvPr id="171" name="Google Shape;171;p27"/>
          <p:cNvSpPr txBox="1"/>
          <p:nvPr/>
        </p:nvSpPr>
        <p:spPr>
          <a:xfrm>
            <a:off x="1118062" y="6420255"/>
            <a:ext cx="10953900" cy="344100"/>
          </a:xfrm>
          <a:prstGeom prst="rect">
            <a:avLst/>
          </a:prstGeom>
          <a:noFill/>
          <a:ln>
            <a:noFill/>
          </a:ln>
        </p:spPr>
        <p:txBody>
          <a:bodyPr anchorCtr="0" anchor="b" bIns="45700" lIns="91425" spcFirstLastPara="1" rIns="91425" wrap="square" tIns="45700">
            <a:noAutofit/>
          </a:bodyPr>
          <a:lstStyle/>
          <a:p>
            <a:pPr indent="0" lvl="0" marL="0" marR="0" rtl="0" algn="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a:t>
            </a:r>
            <a:r>
              <a:rPr lang="en-US">
                <a:solidFill>
                  <a:schemeClr val="lt1"/>
                </a:solidFill>
                <a:latin typeface="Calibri"/>
                <a:ea typeface="Calibri"/>
                <a:cs typeface="Calibri"/>
                <a:sym typeface="Calibri"/>
              </a:rPr>
              <a:t>Versi 1.0</a:t>
            </a:r>
            <a:r>
              <a:rPr b="0" i="0" lang="en-US" sz="1400" u="none" cap="none" strike="noStrike">
                <a:solidFill>
                  <a:schemeClr val="lt1"/>
                </a:solidFill>
                <a:latin typeface="Calibri"/>
                <a:ea typeface="Calibri"/>
                <a:cs typeface="Calibri"/>
                <a:sym typeface="Calibri"/>
              </a:rPr>
              <a:t>] – [</a:t>
            </a:r>
            <a:r>
              <a:rPr lang="en-US">
                <a:solidFill>
                  <a:schemeClr val="lt1"/>
                </a:solidFill>
                <a:latin typeface="Calibri"/>
                <a:ea typeface="Calibri"/>
                <a:cs typeface="Calibri"/>
                <a:sym typeface="Calibri"/>
              </a:rPr>
              <a:t>100322</a:t>
            </a:r>
            <a:r>
              <a:rPr b="0" i="0" lang="en-US" sz="1400" u="none" cap="none" strike="noStrike">
                <a:solidFill>
                  <a:schemeClr val="lt1"/>
                </a:solidFill>
                <a:latin typeface="Calibri"/>
                <a:ea typeface="Calibri"/>
                <a:cs typeface="Calibri"/>
                <a:sym typeface="Calibri"/>
              </a:rPr>
              <a:t>]] </a:t>
            </a:r>
            <a:endParaRPr/>
          </a:p>
        </p:txBody>
      </p:sp>
      <p:sp>
        <p:nvSpPr>
          <p:cNvPr id="172" name="Google Shape;172;p27"/>
          <p:cNvSpPr txBox="1"/>
          <p:nvPr/>
        </p:nvSpPr>
        <p:spPr>
          <a:xfrm>
            <a:off x="1118062" y="1393177"/>
            <a:ext cx="9103800" cy="26643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lt1"/>
              </a:buClr>
              <a:buSzPts val="5400"/>
              <a:buFont typeface="Poppins SemiBold"/>
              <a:buNone/>
            </a:pPr>
            <a:r>
              <a:rPr lang="en-US" sz="5400">
                <a:solidFill>
                  <a:schemeClr val="lt1"/>
                </a:solidFill>
                <a:latin typeface="Poppins SemiBold"/>
                <a:ea typeface="Poppins SemiBold"/>
                <a:cs typeface="Poppins SemiBold"/>
                <a:sym typeface="Poppins SemiBold"/>
              </a:rPr>
              <a:t>Pengenalan Situs Web: </a:t>
            </a:r>
            <a:r>
              <a:rPr lang="en-US" sz="4400">
                <a:solidFill>
                  <a:schemeClr val="lt1"/>
                </a:solidFill>
                <a:latin typeface="Poppins SemiBold"/>
                <a:ea typeface="Poppins SemiBold"/>
                <a:cs typeface="Poppins SemiBold"/>
                <a:sym typeface="Poppins SemiBold"/>
              </a:rPr>
              <a:t>Sarana Komunikasi Digital Bagi Bisnis dan Pelanggannya</a:t>
            </a:r>
            <a:endParaRPr b="0" i="0" sz="4400" u="none" cap="none" strike="noStrike">
              <a:solidFill>
                <a:schemeClr val="lt1"/>
              </a:solidFill>
              <a:latin typeface="Poppins SemiBold"/>
              <a:ea typeface="Poppins SemiBold"/>
              <a:cs typeface="Poppins SemiBold"/>
              <a:sym typeface="Poppins SemiBold"/>
            </a:endParaRPr>
          </a:p>
        </p:txBody>
      </p:sp>
      <p:pic>
        <p:nvPicPr>
          <p:cNvPr id="173" name="Google Shape;173;p27"/>
          <p:cNvPicPr preferRelativeResize="0"/>
          <p:nvPr/>
        </p:nvPicPr>
        <p:blipFill>
          <a:blip r:embed="rId6">
            <a:alphaModFix/>
          </a:blip>
          <a:stretch>
            <a:fillRect/>
          </a:stretch>
        </p:blipFill>
        <p:spPr>
          <a:xfrm>
            <a:off x="10799862" y="332900"/>
            <a:ext cx="643263" cy="1060274"/>
          </a:xfrm>
          <a:prstGeom prst="rect">
            <a:avLst/>
          </a:prstGeom>
          <a:noFill/>
          <a:ln>
            <a:noFill/>
          </a:ln>
        </p:spPr>
      </p:pic>
      <p:sp>
        <p:nvSpPr>
          <p:cNvPr id="174" name="Google Shape;174;p27"/>
          <p:cNvSpPr txBox="1"/>
          <p:nvPr/>
        </p:nvSpPr>
        <p:spPr>
          <a:xfrm>
            <a:off x="1127383" y="4548531"/>
            <a:ext cx="8072700" cy="500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F00"/>
              </a:buClr>
              <a:buSzPts val="2800"/>
              <a:buFont typeface="Calibri"/>
              <a:buNone/>
            </a:pPr>
            <a:r>
              <a:rPr lang="en-US" sz="2800">
                <a:solidFill>
                  <a:srgbClr val="FFFF00"/>
                </a:solidFill>
                <a:latin typeface="Calibri"/>
                <a:ea typeface="Calibri"/>
                <a:cs typeface="Calibri"/>
                <a:sym typeface="Calibri"/>
              </a:rPr>
              <a:t>[Nama Instruktur]</a:t>
            </a:r>
            <a:endParaRPr/>
          </a:p>
        </p:txBody>
      </p:sp>
      <p:sp>
        <p:nvSpPr>
          <p:cNvPr id="175" name="Google Shape;175;p27"/>
          <p:cNvSpPr txBox="1"/>
          <p:nvPr/>
        </p:nvSpPr>
        <p:spPr>
          <a:xfrm>
            <a:off x="1118050" y="4952513"/>
            <a:ext cx="44772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800">
                <a:solidFill>
                  <a:srgbClr val="FFFF00"/>
                </a:solidFill>
                <a:latin typeface="Calibri"/>
                <a:ea typeface="Calibri"/>
                <a:cs typeface="Calibri"/>
                <a:sym typeface="Calibri"/>
              </a:rPr>
              <a:t>#umkmpulihbersama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txBox="1"/>
          <p:nvPr>
            <p:ph idx="12" type="sldNum"/>
          </p:nvPr>
        </p:nvSpPr>
        <p:spPr>
          <a:xfrm>
            <a:off x="15062147" y="8290163"/>
            <a:ext cx="975600" cy="69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9" name="Google Shape;309;p36"/>
          <p:cNvSpPr txBox="1"/>
          <p:nvPr>
            <p:ph idx="1" type="body"/>
          </p:nvPr>
        </p:nvSpPr>
        <p:spPr>
          <a:xfrm>
            <a:off x="415600" y="2044633"/>
            <a:ext cx="5680500" cy="3961200"/>
          </a:xfrm>
          <a:prstGeom prst="rect">
            <a:avLst/>
          </a:prstGeom>
        </p:spPr>
        <p:txBody>
          <a:bodyPr anchorCtr="0" anchor="t" bIns="45700" lIns="91425" spcFirstLastPara="1" rIns="91425" wrap="square" tIns="45700">
            <a:normAutofit fontScale="55000" lnSpcReduction="10000"/>
          </a:bodyPr>
          <a:lstStyle/>
          <a:p>
            <a:pPr indent="-482917" lvl="0" marL="609600" rtl="0" algn="l">
              <a:lnSpc>
                <a:spcPct val="100000"/>
              </a:lnSpc>
              <a:spcBef>
                <a:spcPts val="1000"/>
              </a:spcBef>
              <a:spcAft>
                <a:spcPts val="0"/>
              </a:spcAft>
              <a:buSzPct val="100000"/>
              <a:buFont typeface="Montserrat SemiBold"/>
              <a:buAutoNum type="arabicPeriod" startAt="4"/>
            </a:pPr>
            <a:r>
              <a:rPr lang="en-US" sz="5100">
                <a:latin typeface="Montserrat SemiBold"/>
                <a:ea typeface="Montserrat SemiBold"/>
                <a:cs typeface="Montserrat SemiBold"/>
                <a:sym typeface="Montserrat SemiBold"/>
              </a:rPr>
              <a:t>Situs web Anda dapat menampilkan kontak bisnis Anda, review &amp; testimoni dari pelanggan</a:t>
            </a:r>
            <a:endParaRPr sz="3000"/>
          </a:p>
          <a:p>
            <a:pPr indent="0" lvl="0" marL="0" rtl="0" algn="l">
              <a:lnSpc>
                <a:spcPct val="100000"/>
              </a:lnSpc>
              <a:spcBef>
                <a:spcPts val="1000"/>
              </a:spcBef>
              <a:spcAft>
                <a:spcPts val="0"/>
              </a:spcAft>
              <a:buNone/>
            </a:pPr>
            <a:r>
              <a:rPr lang="en-US" sz="3000"/>
              <a:t>Untuk membangun bukti secara luas kinerja produk/ jasa, Anda dapat menampilkan ulasan dan testimoni terbaik di situs web Anda seperti kesaksian pelanggan pribadi misalnya. Menerbitkan ulasan terbaik Anda di situs web Anda juga bermanfaat bagi dokumentasi arsip permanen.</a:t>
            </a:r>
            <a:endParaRPr sz="3000"/>
          </a:p>
          <a:p>
            <a:pPr indent="0" lvl="0" marL="0" rtl="0" algn="l">
              <a:lnSpc>
                <a:spcPct val="100000"/>
              </a:lnSpc>
              <a:spcBef>
                <a:spcPts val="1000"/>
              </a:spcBef>
              <a:spcAft>
                <a:spcPts val="0"/>
              </a:spcAft>
              <a:buNone/>
            </a:pPr>
            <a:r>
              <a:rPr lang="en-US" sz="3000"/>
              <a:t>Contoh: https://larissa.co.id/member/testimoni/</a:t>
            </a:r>
            <a:endParaRPr sz="3000"/>
          </a:p>
          <a:p>
            <a:pPr indent="0" lvl="0" marL="0" rtl="0" algn="l">
              <a:spcBef>
                <a:spcPts val="1000"/>
              </a:spcBef>
              <a:spcAft>
                <a:spcPts val="0"/>
              </a:spcAft>
              <a:buNone/>
            </a:pPr>
            <a:r>
              <a:t/>
            </a:r>
            <a:endParaRPr sz="3000"/>
          </a:p>
          <a:p>
            <a:pPr indent="0" lvl="0" marL="0" rtl="0" algn="l">
              <a:spcBef>
                <a:spcPts val="1000"/>
              </a:spcBef>
              <a:spcAft>
                <a:spcPts val="0"/>
              </a:spcAft>
              <a:buNone/>
            </a:pPr>
            <a:r>
              <a:t/>
            </a:r>
            <a:endParaRPr/>
          </a:p>
        </p:txBody>
      </p:sp>
      <p:sp>
        <p:nvSpPr>
          <p:cNvPr id="310" name="Google Shape;310;p36"/>
          <p:cNvSpPr txBox="1"/>
          <p:nvPr/>
        </p:nvSpPr>
        <p:spPr>
          <a:xfrm>
            <a:off x="415600" y="6185500"/>
            <a:ext cx="88716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rgbClr val="666666"/>
                </a:solidFill>
                <a:latin typeface="Montserrat"/>
                <a:ea typeface="Montserrat"/>
                <a:cs typeface="Montserrat"/>
                <a:sym typeface="Montserrat"/>
              </a:rPr>
              <a:t>https://themeisle.com/blog/do-i-need-a-website-for-my-business/</a:t>
            </a:r>
            <a:endParaRPr sz="1100">
              <a:solidFill>
                <a:srgbClr val="666666"/>
              </a:solidFill>
              <a:latin typeface="Montserrat"/>
              <a:ea typeface="Montserrat"/>
              <a:cs typeface="Montserrat"/>
              <a:sym typeface="Montserrat"/>
            </a:endParaRPr>
          </a:p>
        </p:txBody>
      </p:sp>
      <p:pic>
        <p:nvPicPr>
          <p:cNvPr id="311" name="Google Shape;311;p36"/>
          <p:cNvPicPr preferRelativeResize="0"/>
          <p:nvPr/>
        </p:nvPicPr>
        <p:blipFill>
          <a:blip r:embed="rId3">
            <a:alphaModFix/>
          </a:blip>
          <a:stretch>
            <a:fillRect/>
          </a:stretch>
        </p:blipFill>
        <p:spPr>
          <a:xfrm>
            <a:off x="6405800" y="2222167"/>
            <a:ext cx="5370599" cy="3356633"/>
          </a:xfrm>
          <a:prstGeom prst="rect">
            <a:avLst/>
          </a:prstGeom>
          <a:noFill/>
          <a:ln>
            <a:noFill/>
          </a:ln>
        </p:spPr>
      </p:pic>
      <p:grpSp>
        <p:nvGrpSpPr>
          <p:cNvPr id="312" name="Google Shape;312;p36"/>
          <p:cNvGrpSpPr/>
          <p:nvPr/>
        </p:nvGrpSpPr>
        <p:grpSpPr>
          <a:xfrm>
            <a:off x="8851042" y="65792"/>
            <a:ext cx="3256207" cy="631899"/>
            <a:chOff x="94174" y="356285"/>
            <a:chExt cx="4299190" cy="1029822"/>
          </a:xfrm>
        </p:grpSpPr>
        <p:grpSp>
          <p:nvGrpSpPr>
            <p:cNvPr id="313" name="Google Shape;313;p36"/>
            <p:cNvGrpSpPr/>
            <p:nvPr/>
          </p:nvGrpSpPr>
          <p:grpSpPr>
            <a:xfrm>
              <a:off x="94174" y="356285"/>
              <a:ext cx="4299190" cy="1029822"/>
              <a:chOff x="6453398" y="244444"/>
              <a:chExt cx="5492067" cy="1315562"/>
            </a:xfrm>
          </p:grpSpPr>
          <p:sp>
            <p:nvSpPr>
              <p:cNvPr id="314" name="Google Shape;314;p36"/>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15" name="Google Shape;315;p36"/>
              <p:cNvPicPr preferRelativeResize="0"/>
              <p:nvPr/>
            </p:nvPicPr>
            <p:blipFill rotWithShape="1">
              <a:blip r:embed="rId4">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16" name="Google Shape;316;p36"/>
              <p:cNvPicPr preferRelativeResize="0"/>
              <p:nvPr/>
            </p:nvPicPr>
            <p:blipFill rotWithShape="1">
              <a:blip r:embed="rId5">
                <a:alphaModFix/>
              </a:blip>
              <a:srcRect b="0" l="0" r="0" t="0"/>
              <a:stretch/>
            </p:blipFill>
            <p:spPr>
              <a:xfrm>
                <a:off x="8747840" y="343925"/>
                <a:ext cx="1092357" cy="1092383"/>
              </a:xfrm>
              <a:prstGeom prst="rect">
                <a:avLst/>
              </a:prstGeom>
              <a:noFill/>
              <a:ln>
                <a:noFill/>
              </a:ln>
            </p:spPr>
          </p:pic>
        </p:grpSp>
        <p:pic>
          <p:nvPicPr>
            <p:cNvPr id="317" name="Google Shape;317;p36"/>
            <p:cNvPicPr preferRelativeResize="0"/>
            <p:nvPr/>
          </p:nvPicPr>
          <p:blipFill>
            <a:blip r:embed="rId6">
              <a:alphaModFix/>
            </a:blip>
            <a:stretch>
              <a:fillRect/>
            </a:stretch>
          </p:blipFill>
          <p:spPr>
            <a:xfrm>
              <a:off x="3410328" y="438000"/>
              <a:ext cx="494275" cy="814676"/>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7"/>
          <p:cNvSpPr txBox="1"/>
          <p:nvPr>
            <p:ph idx="12" type="sldNum"/>
          </p:nvPr>
        </p:nvSpPr>
        <p:spPr>
          <a:xfrm>
            <a:off x="15062147" y="8290163"/>
            <a:ext cx="975600" cy="69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3" name="Google Shape;323;p37"/>
          <p:cNvSpPr txBox="1"/>
          <p:nvPr>
            <p:ph idx="1" type="body"/>
          </p:nvPr>
        </p:nvSpPr>
        <p:spPr>
          <a:xfrm>
            <a:off x="415600" y="2044633"/>
            <a:ext cx="5680500" cy="3961200"/>
          </a:xfrm>
          <a:prstGeom prst="rect">
            <a:avLst/>
          </a:prstGeom>
        </p:spPr>
        <p:txBody>
          <a:bodyPr anchorCtr="0" anchor="t" bIns="45700" lIns="91425" spcFirstLastPara="1" rIns="91425" wrap="square" tIns="45700">
            <a:normAutofit fontScale="92500" lnSpcReduction="20000"/>
          </a:bodyPr>
          <a:lstStyle/>
          <a:p>
            <a:pPr indent="-517743" lvl="0" marL="609600" rtl="0" algn="l">
              <a:lnSpc>
                <a:spcPct val="100000"/>
              </a:lnSpc>
              <a:spcBef>
                <a:spcPts val="0"/>
              </a:spcBef>
              <a:spcAft>
                <a:spcPts val="0"/>
              </a:spcAft>
              <a:buSzPct val="100000"/>
              <a:buFont typeface="Montserrat SemiBold"/>
              <a:buAutoNum type="arabicPeriod" startAt="5"/>
            </a:pPr>
            <a:r>
              <a:rPr lang="en-US" sz="3625">
                <a:latin typeface="Montserrat SemiBold"/>
                <a:ea typeface="Montserrat SemiBold"/>
                <a:cs typeface="Montserrat SemiBold"/>
                <a:sym typeface="Montserrat SemiBold"/>
              </a:rPr>
              <a:t>Situs web Anda dapat terintegrasi dengan google map</a:t>
            </a:r>
            <a:endParaRPr sz="1525"/>
          </a:p>
          <a:p>
            <a:pPr indent="0" lvl="0" marL="0" rtl="0" algn="l">
              <a:lnSpc>
                <a:spcPct val="100000"/>
              </a:lnSpc>
              <a:spcBef>
                <a:spcPts val="1000"/>
              </a:spcBef>
              <a:spcAft>
                <a:spcPts val="0"/>
              </a:spcAft>
              <a:buNone/>
            </a:pPr>
            <a:r>
              <a:rPr lang="en-US" sz="2124"/>
              <a:t>Peta yang tersemat pada situs Anda membantu pengunjung yang tidak tinggal di sekitar untuk menemukan bisnis Anda dengan mudah. Ini sangat berguna jika Anda menyelenggarakan acara, karena dapat menarik pelanggan yang tidak berada di daerah Anda.</a:t>
            </a:r>
            <a:endParaRPr sz="2124"/>
          </a:p>
          <a:p>
            <a:pPr indent="0" lvl="0" marL="0" rtl="0" algn="l">
              <a:lnSpc>
                <a:spcPct val="100000"/>
              </a:lnSpc>
              <a:spcBef>
                <a:spcPts val="0"/>
              </a:spcBef>
              <a:spcAft>
                <a:spcPts val="0"/>
              </a:spcAft>
              <a:buNone/>
            </a:pPr>
            <a:r>
              <a:rPr lang="en-US" sz="2124"/>
              <a:t>Contoh: https://kopikenangan.com/</a:t>
            </a:r>
            <a:endParaRPr sz="2124"/>
          </a:p>
          <a:p>
            <a:pPr indent="0" lvl="0" marL="0" rtl="0" algn="l">
              <a:lnSpc>
                <a:spcPct val="100000"/>
              </a:lnSpc>
              <a:spcBef>
                <a:spcPts val="0"/>
              </a:spcBef>
              <a:spcAft>
                <a:spcPts val="0"/>
              </a:spcAft>
              <a:buNone/>
            </a:pPr>
            <a:r>
              <a:t/>
            </a:r>
            <a:endParaRPr sz="3000"/>
          </a:p>
          <a:p>
            <a:pPr indent="0" lvl="0" marL="0" rtl="0" algn="l">
              <a:spcBef>
                <a:spcPts val="1000"/>
              </a:spcBef>
              <a:spcAft>
                <a:spcPts val="0"/>
              </a:spcAft>
              <a:buNone/>
            </a:pPr>
            <a:r>
              <a:t/>
            </a:r>
            <a:endParaRPr/>
          </a:p>
        </p:txBody>
      </p:sp>
      <p:sp>
        <p:nvSpPr>
          <p:cNvPr id="324" name="Google Shape;324;p37"/>
          <p:cNvSpPr txBox="1"/>
          <p:nvPr/>
        </p:nvSpPr>
        <p:spPr>
          <a:xfrm>
            <a:off x="415600" y="6185500"/>
            <a:ext cx="88716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rgbClr val="666666"/>
                </a:solidFill>
                <a:latin typeface="Montserrat"/>
                <a:ea typeface="Montserrat"/>
                <a:cs typeface="Montserrat"/>
                <a:sym typeface="Montserrat"/>
              </a:rPr>
              <a:t>https://themeisle.com/blog/do-i-need-a-website-for-my-business/</a:t>
            </a:r>
            <a:endParaRPr sz="1100">
              <a:solidFill>
                <a:srgbClr val="666666"/>
              </a:solidFill>
              <a:latin typeface="Montserrat"/>
              <a:ea typeface="Montserrat"/>
              <a:cs typeface="Montserrat"/>
              <a:sym typeface="Montserrat"/>
            </a:endParaRPr>
          </a:p>
        </p:txBody>
      </p:sp>
      <p:pic>
        <p:nvPicPr>
          <p:cNvPr id="325" name="Google Shape;325;p37"/>
          <p:cNvPicPr preferRelativeResize="0"/>
          <p:nvPr/>
        </p:nvPicPr>
        <p:blipFill>
          <a:blip r:embed="rId3">
            <a:alphaModFix/>
          </a:blip>
          <a:stretch>
            <a:fillRect/>
          </a:stretch>
        </p:blipFill>
        <p:spPr>
          <a:xfrm>
            <a:off x="6096000" y="2247233"/>
            <a:ext cx="5689598" cy="3555999"/>
          </a:xfrm>
          <a:prstGeom prst="rect">
            <a:avLst/>
          </a:prstGeom>
          <a:noFill/>
          <a:ln>
            <a:noFill/>
          </a:ln>
        </p:spPr>
      </p:pic>
      <p:grpSp>
        <p:nvGrpSpPr>
          <p:cNvPr id="326" name="Google Shape;326;p37"/>
          <p:cNvGrpSpPr/>
          <p:nvPr/>
        </p:nvGrpSpPr>
        <p:grpSpPr>
          <a:xfrm>
            <a:off x="8851042" y="65792"/>
            <a:ext cx="3256207" cy="631899"/>
            <a:chOff x="94174" y="356285"/>
            <a:chExt cx="4299190" cy="1029822"/>
          </a:xfrm>
        </p:grpSpPr>
        <p:grpSp>
          <p:nvGrpSpPr>
            <p:cNvPr id="327" name="Google Shape;327;p37"/>
            <p:cNvGrpSpPr/>
            <p:nvPr/>
          </p:nvGrpSpPr>
          <p:grpSpPr>
            <a:xfrm>
              <a:off x="94174" y="356285"/>
              <a:ext cx="4299190" cy="1029822"/>
              <a:chOff x="6453398" y="244444"/>
              <a:chExt cx="5492067" cy="1315562"/>
            </a:xfrm>
          </p:grpSpPr>
          <p:sp>
            <p:nvSpPr>
              <p:cNvPr id="328" name="Google Shape;328;p37"/>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29" name="Google Shape;329;p37"/>
              <p:cNvPicPr preferRelativeResize="0"/>
              <p:nvPr/>
            </p:nvPicPr>
            <p:blipFill rotWithShape="1">
              <a:blip r:embed="rId4">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30" name="Google Shape;330;p37"/>
              <p:cNvPicPr preferRelativeResize="0"/>
              <p:nvPr/>
            </p:nvPicPr>
            <p:blipFill rotWithShape="1">
              <a:blip r:embed="rId5">
                <a:alphaModFix/>
              </a:blip>
              <a:srcRect b="0" l="0" r="0" t="0"/>
              <a:stretch/>
            </p:blipFill>
            <p:spPr>
              <a:xfrm>
                <a:off x="8747840" y="343925"/>
                <a:ext cx="1092357" cy="1092383"/>
              </a:xfrm>
              <a:prstGeom prst="rect">
                <a:avLst/>
              </a:prstGeom>
              <a:noFill/>
              <a:ln>
                <a:noFill/>
              </a:ln>
            </p:spPr>
          </p:pic>
        </p:grpSp>
        <p:pic>
          <p:nvPicPr>
            <p:cNvPr id="331" name="Google Shape;331;p37"/>
            <p:cNvPicPr preferRelativeResize="0"/>
            <p:nvPr/>
          </p:nvPicPr>
          <p:blipFill>
            <a:blip r:embed="rId6">
              <a:alphaModFix/>
            </a:blip>
            <a:stretch>
              <a:fillRect/>
            </a:stretch>
          </p:blipFill>
          <p:spPr>
            <a:xfrm>
              <a:off x="3410328" y="438000"/>
              <a:ext cx="494275" cy="814676"/>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8"/>
          <p:cNvSpPr txBox="1"/>
          <p:nvPr>
            <p:ph idx="12" type="sldNum"/>
          </p:nvPr>
        </p:nvSpPr>
        <p:spPr>
          <a:xfrm>
            <a:off x="15062147" y="8290163"/>
            <a:ext cx="975600" cy="69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7" name="Google Shape;337;p38"/>
          <p:cNvSpPr txBox="1"/>
          <p:nvPr>
            <p:ph idx="1" type="body"/>
          </p:nvPr>
        </p:nvSpPr>
        <p:spPr>
          <a:xfrm>
            <a:off x="415600" y="2044625"/>
            <a:ext cx="5102400" cy="3961200"/>
          </a:xfrm>
          <a:prstGeom prst="rect">
            <a:avLst/>
          </a:prstGeom>
        </p:spPr>
        <p:txBody>
          <a:bodyPr anchorCtr="0" anchor="t" bIns="45700" lIns="91425" spcFirstLastPara="1" rIns="91425" wrap="square" tIns="45700">
            <a:normAutofit fontScale="55000" lnSpcReduction="20000"/>
          </a:bodyPr>
          <a:lstStyle/>
          <a:p>
            <a:pPr indent="-482917" lvl="0" marL="609600" rtl="0" algn="l">
              <a:lnSpc>
                <a:spcPct val="100000"/>
              </a:lnSpc>
              <a:spcBef>
                <a:spcPts val="0"/>
              </a:spcBef>
              <a:spcAft>
                <a:spcPts val="0"/>
              </a:spcAft>
              <a:buSzPct val="100000"/>
              <a:buFont typeface="Montserrat SemiBold"/>
              <a:buAutoNum type="arabicPeriod" startAt="5"/>
            </a:pPr>
            <a:r>
              <a:rPr lang="en-US" sz="5100">
                <a:latin typeface="Montserrat SemiBold"/>
                <a:ea typeface="Montserrat SemiBold"/>
                <a:cs typeface="Montserrat SemiBold"/>
                <a:sym typeface="Montserrat SemiBold"/>
              </a:rPr>
              <a:t>Membuat dan mengelola Situs web tidak Sulit</a:t>
            </a:r>
            <a:endParaRPr sz="3000"/>
          </a:p>
          <a:p>
            <a:pPr indent="0" lvl="0" marL="0" rtl="0" algn="l">
              <a:lnSpc>
                <a:spcPct val="100000"/>
              </a:lnSpc>
              <a:spcBef>
                <a:spcPts val="1000"/>
              </a:spcBef>
              <a:spcAft>
                <a:spcPts val="0"/>
              </a:spcAft>
              <a:buNone/>
            </a:pPr>
            <a:r>
              <a:rPr lang="en-US" sz="3000"/>
              <a:t>Tanpa pengetahuan tentang kode, pembuat situs web modern seperti Squarespace dan Wix mempermudah pembuatan situs web yang menarik dan ramah seluler. Bahkan WordPress, platform paling populer untuk membuat situs web, telah beralih ke editor blok yang lebih ramah penggunaan.</a:t>
            </a:r>
            <a:endParaRPr sz="3000"/>
          </a:p>
          <a:p>
            <a:pPr indent="0" lvl="0" marL="0" rtl="0" algn="l">
              <a:lnSpc>
                <a:spcPct val="100000"/>
              </a:lnSpc>
              <a:spcBef>
                <a:spcPts val="1000"/>
              </a:spcBef>
              <a:spcAft>
                <a:spcPts val="0"/>
              </a:spcAft>
              <a:buNone/>
            </a:pPr>
            <a:r>
              <a:rPr lang="en-US" sz="3000"/>
              <a:t>Contoh: </a:t>
            </a:r>
            <a:r>
              <a:rPr lang="en-US" sz="3000" u="sng">
                <a:solidFill>
                  <a:schemeClr val="hlink"/>
                </a:solidFill>
                <a:hlinkClick r:id="rId3"/>
              </a:rPr>
              <a:t>https://wordpress.com/id/</a:t>
            </a:r>
            <a:endParaRPr sz="3000"/>
          </a:p>
          <a:p>
            <a:pPr indent="0" lvl="0" marL="0" rtl="0" algn="l">
              <a:spcBef>
                <a:spcPts val="1000"/>
              </a:spcBef>
              <a:spcAft>
                <a:spcPts val="0"/>
              </a:spcAft>
              <a:buNone/>
            </a:pPr>
            <a:r>
              <a:t/>
            </a:r>
            <a:endParaRPr sz="3000"/>
          </a:p>
          <a:p>
            <a:pPr indent="0" lvl="0" marL="0" rtl="0" algn="l">
              <a:spcBef>
                <a:spcPts val="1000"/>
              </a:spcBef>
              <a:spcAft>
                <a:spcPts val="0"/>
              </a:spcAft>
              <a:buNone/>
            </a:pPr>
            <a:r>
              <a:t/>
            </a:r>
            <a:endParaRPr sz="3000"/>
          </a:p>
          <a:p>
            <a:pPr indent="0" lvl="0" marL="0" rtl="0" algn="l">
              <a:spcBef>
                <a:spcPts val="1000"/>
              </a:spcBef>
              <a:spcAft>
                <a:spcPts val="0"/>
              </a:spcAft>
              <a:buNone/>
            </a:pPr>
            <a:r>
              <a:t/>
            </a:r>
            <a:endParaRPr/>
          </a:p>
        </p:txBody>
      </p:sp>
      <p:sp>
        <p:nvSpPr>
          <p:cNvPr id="338" name="Google Shape;338;p38"/>
          <p:cNvSpPr txBox="1"/>
          <p:nvPr/>
        </p:nvSpPr>
        <p:spPr>
          <a:xfrm>
            <a:off x="415600" y="6185500"/>
            <a:ext cx="88716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rgbClr val="666666"/>
                </a:solidFill>
                <a:latin typeface="Montserrat"/>
                <a:ea typeface="Montserrat"/>
                <a:cs typeface="Montserrat"/>
                <a:sym typeface="Montserrat"/>
              </a:rPr>
              <a:t>https://themeisle.com/blog/do-i-need-a-website-for-my-business/</a:t>
            </a:r>
            <a:endParaRPr sz="1100">
              <a:solidFill>
                <a:srgbClr val="666666"/>
              </a:solidFill>
              <a:latin typeface="Montserrat"/>
              <a:ea typeface="Montserrat"/>
              <a:cs typeface="Montserrat"/>
              <a:sym typeface="Montserrat"/>
            </a:endParaRPr>
          </a:p>
        </p:txBody>
      </p:sp>
      <p:pic>
        <p:nvPicPr>
          <p:cNvPr id="339" name="Google Shape;339;p38"/>
          <p:cNvPicPr preferRelativeResize="0"/>
          <p:nvPr/>
        </p:nvPicPr>
        <p:blipFill>
          <a:blip r:embed="rId4">
            <a:alphaModFix/>
          </a:blip>
          <a:stretch>
            <a:fillRect/>
          </a:stretch>
        </p:blipFill>
        <p:spPr>
          <a:xfrm>
            <a:off x="5718767" y="1943033"/>
            <a:ext cx="5275901" cy="3297431"/>
          </a:xfrm>
          <a:prstGeom prst="rect">
            <a:avLst/>
          </a:prstGeom>
          <a:noFill/>
          <a:ln>
            <a:noFill/>
          </a:ln>
        </p:spPr>
      </p:pic>
      <p:pic>
        <p:nvPicPr>
          <p:cNvPr id="340" name="Google Shape;340;p38"/>
          <p:cNvPicPr preferRelativeResize="0"/>
          <p:nvPr/>
        </p:nvPicPr>
        <p:blipFill>
          <a:blip r:embed="rId5">
            <a:alphaModFix/>
          </a:blip>
          <a:stretch>
            <a:fillRect/>
          </a:stretch>
        </p:blipFill>
        <p:spPr>
          <a:xfrm>
            <a:off x="6704033" y="3351500"/>
            <a:ext cx="4795470" cy="2997169"/>
          </a:xfrm>
          <a:prstGeom prst="rect">
            <a:avLst/>
          </a:prstGeom>
          <a:noFill/>
          <a:ln>
            <a:noFill/>
          </a:ln>
        </p:spPr>
      </p:pic>
      <p:grpSp>
        <p:nvGrpSpPr>
          <p:cNvPr id="341" name="Google Shape;341;p38"/>
          <p:cNvGrpSpPr/>
          <p:nvPr/>
        </p:nvGrpSpPr>
        <p:grpSpPr>
          <a:xfrm>
            <a:off x="8851042" y="65792"/>
            <a:ext cx="3256207" cy="631899"/>
            <a:chOff x="94174" y="356285"/>
            <a:chExt cx="4299190" cy="1029822"/>
          </a:xfrm>
        </p:grpSpPr>
        <p:grpSp>
          <p:nvGrpSpPr>
            <p:cNvPr id="342" name="Google Shape;342;p38"/>
            <p:cNvGrpSpPr/>
            <p:nvPr/>
          </p:nvGrpSpPr>
          <p:grpSpPr>
            <a:xfrm>
              <a:off x="94174" y="356285"/>
              <a:ext cx="4299190" cy="1029822"/>
              <a:chOff x="6453398" y="244444"/>
              <a:chExt cx="5492067" cy="1315562"/>
            </a:xfrm>
          </p:grpSpPr>
          <p:sp>
            <p:nvSpPr>
              <p:cNvPr id="343" name="Google Shape;343;p38"/>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44" name="Google Shape;344;p38"/>
              <p:cNvPicPr preferRelativeResize="0"/>
              <p:nvPr/>
            </p:nvPicPr>
            <p:blipFill rotWithShape="1">
              <a:blip r:embed="rId6">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45" name="Google Shape;345;p38"/>
              <p:cNvPicPr preferRelativeResize="0"/>
              <p:nvPr/>
            </p:nvPicPr>
            <p:blipFill rotWithShape="1">
              <a:blip r:embed="rId7">
                <a:alphaModFix/>
              </a:blip>
              <a:srcRect b="0" l="0" r="0" t="0"/>
              <a:stretch/>
            </p:blipFill>
            <p:spPr>
              <a:xfrm>
                <a:off x="8747840" y="343925"/>
                <a:ext cx="1092357" cy="1092383"/>
              </a:xfrm>
              <a:prstGeom prst="rect">
                <a:avLst/>
              </a:prstGeom>
              <a:noFill/>
              <a:ln>
                <a:noFill/>
              </a:ln>
            </p:spPr>
          </p:pic>
        </p:grpSp>
        <p:pic>
          <p:nvPicPr>
            <p:cNvPr id="346" name="Google Shape;346;p38"/>
            <p:cNvPicPr preferRelativeResize="0"/>
            <p:nvPr/>
          </p:nvPicPr>
          <p:blipFill>
            <a:blip r:embed="rId8">
              <a:alphaModFix/>
            </a:blip>
            <a:stretch>
              <a:fillRect/>
            </a:stretch>
          </p:blipFill>
          <p:spPr>
            <a:xfrm>
              <a:off x="3410328" y="438000"/>
              <a:ext cx="494275" cy="814676"/>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9"/>
          <p:cNvSpPr txBox="1"/>
          <p:nvPr>
            <p:ph type="title"/>
          </p:nvPr>
        </p:nvSpPr>
        <p:spPr>
          <a:xfrm>
            <a:off x="624502" y="866488"/>
            <a:ext cx="11151900" cy="1017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rgbClr val="31538F"/>
                </a:solidFill>
              </a:rPr>
              <a:t>Elemen Penting Dalam Situs Web</a:t>
            </a:r>
            <a:endParaRPr b="1">
              <a:solidFill>
                <a:srgbClr val="31538F"/>
              </a:solidFill>
            </a:endParaRPr>
          </a:p>
        </p:txBody>
      </p:sp>
      <p:sp>
        <p:nvSpPr>
          <p:cNvPr id="352" name="Google Shape;352;p39"/>
          <p:cNvSpPr txBox="1"/>
          <p:nvPr>
            <p:ph idx="1" type="body"/>
          </p:nvPr>
        </p:nvSpPr>
        <p:spPr>
          <a:xfrm>
            <a:off x="415600" y="2044633"/>
            <a:ext cx="5680500" cy="396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1900"/>
              <a:t>Domain : alamat dari sebuah situs web (.com, .net, .org, .gov, .biz, .info)</a:t>
            </a:r>
            <a:endParaRPr sz="1900"/>
          </a:p>
          <a:p>
            <a:pPr indent="0" lvl="0" marL="0" rtl="0" algn="l">
              <a:spcBef>
                <a:spcPts val="1000"/>
              </a:spcBef>
              <a:spcAft>
                <a:spcPts val="0"/>
              </a:spcAft>
              <a:buNone/>
            </a:pPr>
            <a:r>
              <a:rPr lang="en-US" sz="1900"/>
              <a:t>Hosting: Tempat untuk menyimpan data-data dari sebuah website agar dapat diakses melalui internet, data-data tersebut dapat berupa file, gambar, video, email, database, program,dll</a:t>
            </a:r>
            <a:endParaRPr sz="1900"/>
          </a:p>
        </p:txBody>
      </p:sp>
      <p:sp>
        <p:nvSpPr>
          <p:cNvPr id="353" name="Google Shape;353;p39"/>
          <p:cNvSpPr txBox="1"/>
          <p:nvPr>
            <p:ph idx="12" type="sldNum"/>
          </p:nvPr>
        </p:nvSpPr>
        <p:spPr>
          <a:xfrm>
            <a:off x="15062147" y="8290163"/>
            <a:ext cx="975600" cy="69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54" name="Google Shape;354;p39"/>
          <p:cNvPicPr preferRelativeResize="0"/>
          <p:nvPr/>
        </p:nvPicPr>
        <p:blipFill>
          <a:blip r:embed="rId3">
            <a:alphaModFix/>
          </a:blip>
          <a:stretch>
            <a:fillRect/>
          </a:stretch>
        </p:blipFill>
        <p:spPr>
          <a:xfrm>
            <a:off x="6696400" y="2053167"/>
            <a:ext cx="5080000" cy="3175000"/>
          </a:xfrm>
          <a:prstGeom prst="rect">
            <a:avLst/>
          </a:prstGeom>
          <a:noFill/>
          <a:ln>
            <a:noFill/>
          </a:ln>
        </p:spPr>
      </p:pic>
      <p:sp>
        <p:nvSpPr>
          <p:cNvPr id="355" name="Google Shape;355;p39"/>
          <p:cNvSpPr txBox="1"/>
          <p:nvPr/>
        </p:nvSpPr>
        <p:spPr>
          <a:xfrm>
            <a:off x="415600" y="6087433"/>
            <a:ext cx="90135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rgbClr val="666666"/>
                </a:solidFill>
                <a:latin typeface="Montserrat"/>
                <a:ea typeface="Montserrat"/>
                <a:cs typeface="Montserrat"/>
                <a:sym typeface="Montserrat"/>
              </a:rPr>
              <a:t>https://blog.dnetprovider.id/2018/08/08/posts-pengertian-dan-perbedaan-domain-dan-hosting-website/</a:t>
            </a:r>
            <a:endParaRPr sz="1100">
              <a:solidFill>
                <a:srgbClr val="666666"/>
              </a:solidFill>
              <a:latin typeface="Montserrat"/>
              <a:ea typeface="Montserrat"/>
              <a:cs typeface="Montserrat"/>
              <a:sym typeface="Montserrat"/>
            </a:endParaRPr>
          </a:p>
        </p:txBody>
      </p:sp>
      <p:grpSp>
        <p:nvGrpSpPr>
          <p:cNvPr id="356" name="Google Shape;356;p39"/>
          <p:cNvGrpSpPr/>
          <p:nvPr/>
        </p:nvGrpSpPr>
        <p:grpSpPr>
          <a:xfrm>
            <a:off x="8851042" y="65792"/>
            <a:ext cx="3256207" cy="631899"/>
            <a:chOff x="94174" y="356285"/>
            <a:chExt cx="4299190" cy="1029822"/>
          </a:xfrm>
        </p:grpSpPr>
        <p:grpSp>
          <p:nvGrpSpPr>
            <p:cNvPr id="357" name="Google Shape;357;p39"/>
            <p:cNvGrpSpPr/>
            <p:nvPr/>
          </p:nvGrpSpPr>
          <p:grpSpPr>
            <a:xfrm>
              <a:off x="94174" y="356285"/>
              <a:ext cx="4299190" cy="1029822"/>
              <a:chOff x="6453398" y="244444"/>
              <a:chExt cx="5492067" cy="1315562"/>
            </a:xfrm>
          </p:grpSpPr>
          <p:sp>
            <p:nvSpPr>
              <p:cNvPr id="358" name="Google Shape;358;p39"/>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59" name="Google Shape;359;p39"/>
              <p:cNvPicPr preferRelativeResize="0"/>
              <p:nvPr/>
            </p:nvPicPr>
            <p:blipFill rotWithShape="1">
              <a:blip r:embed="rId4">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60" name="Google Shape;360;p39"/>
              <p:cNvPicPr preferRelativeResize="0"/>
              <p:nvPr/>
            </p:nvPicPr>
            <p:blipFill rotWithShape="1">
              <a:blip r:embed="rId5">
                <a:alphaModFix/>
              </a:blip>
              <a:srcRect b="0" l="0" r="0" t="0"/>
              <a:stretch/>
            </p:blipFill>
            <p:spPr>
              <a:xfrm>
                <a:off x="8747840" y="343925"/>
                <a:ext cx="1092357" cy="1092383"/>
              </a:xfrm>
              <a:prstGeom prst="rect">
                <a:avLst/>
              </a:prstGeom>
              <a:noFill/>
              <a:ln>
                <a:noFill/>
              </a:ln>
            </p:spPr>
          </p:pic>
        </p:grpSp>
        <p:pic>
          <p:nvPicPr>
            <p:cNvPr id="361" name="Google Shape;361;p39"/>
            <p:cNvPicPr preferRelativeResize="0"/>
            <p:nvPr/>
          </p:nvPicPr>
          <p:blipFill>
            <a:blip r:embed="rId6">
              <a:alphaModFix/>
            </a:blip>
            <a:stretch>
              <a:fillRect/>
            </a:stretch>
          </p:blipFill>
          <p:spPr>
            <a:xfrm>
              <a:off x="3410328" y="438000"/>
              <a:ext cx="494275" cy="814676"/>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0"/>
          <p:cNvSpPr txBox="1"/>
          <p:nvPr>
            <p:ph type="title"/>
          </p:nvPr>
        </p:nvSpPr>
        <p:spPr>
          <a:xfrm>
            <a:off x="738053" y="1258300"/>
            <a:ext cx="10504200" cy="1017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rgbClr val="31538F"/>
                </a:solidFill>
              </a:rPr>
              <a:t>Tips Membuat Situs Web</a:t>
            </a:r>
            <a:endParaRPr b="1">
              <a:solidFill>
                <a:srgbClr val="31538F"/>
              </a:solidFill>
            </a:endParaRPr>
          </a:p>
        </p:txBody>
      </p:sp>
      <p:sp>
        <p:nvSpPr>
          <p:cNvPr id="367" name="Google Shape;367;p40"/>
          <p:cNvSpPr txBox="1"/>
          <p:nvPr>
            <p:ph idx="1" type="body"/>
          </p:nvPr>
        </p:nvSpPr>
        <p:spPr>
          <a:xfrm>
            <a:off x="428000" y="2276200"/>
            <a:ext cx="10770900" cy="3909300"/>
          </a:xfrm>
          <a:prstGeom prst="rect">
            <a:avLst/>
          </a:prstGeom>
        </p:spPr>
        <p:txBody>
          <a:bodyPr anchorCtr="0" anchor="t" bIns="45700" lIns="91425" spcFirstLastPara="1" rIns="91425" wrap="square" tIns="45700">
            <a:normAutofit fontScale="70000" lnSpcReduction="10000"/>
          </a:bodyPr>
          <a:lstStyle/>
          <a:p>
            <a:pPr indent="-429260" lvl="0" marL="609600" rtl="0" algn="l">
              <a:spcBef>
                <a:spcPts val="1000"/>
              </a:spcBef>
              <a:spcAft>
                <a:spcPts val="0"/>
              </a:spcAft>
              <a:buSzPct val="100000"/>
              <a:buChar char="•"/>
            </a:pPr>
            <a:r>
              <a:rPr lang="en-US"/>
              <a:t>Jadikan situs web Anda mobile-friendly → </a:t>
            </a:r>
            <a:r>
              <a:rPr i="1" lang="en-US">
                <a:solidFill>
                  <a:srgbClr val="4372C3"/>
                </a:solidFill>
              </a:rPr>
              <a:t>Mana lebih banyak dan sering, orang pegang HP atau pegang laptop?</a:t>
            </a:r>
            <a:endParaRPr i="1">
              <a:solidFill>
                <a:srgbClr val="4372C3"/>
              </a:solidFill>
            </a:endParaRPr>
          </a:p>
          <a:p>
            <a:pPr indent="-429260" lvl="0" marL="609600" rtl="0" algn="l">
              <a:spcBef>
                <a:spcPts val="1000"/>
              </a:spcBef>
              <a:spcAft>
                <a:spcPts val="0"/>
              </a:spcAft>
              <a:buSzPct val="100000"/>
              <a:buChar char="•"/>
            </a:pPr>
            <a:r>
              <a:rPr lang="en-US"/>
              <a:t>Memiliki kecepatan loading yang cepat → </a:t>
            </a:r>
            <a:r>
              <a:rPr i="1" lang="en-US">
                <a:solidFill>
                  <a:srgbClr val="4372C3"/>
                </a:solidFill>
              </a:rPr>
              <a:t>Seberapa lama Anda rela menunggu halaman situs web muncul?</a:t>
            </a:r>
            <a:endParaRPr i="1">
              <a:solidFill>
                <a:srgbClr val="4372C3"/>
              </a:solidFill>
            </a:endParaRPr>
          </a:p>
          <a:p>
            <a:pPr indent="-429260" lvl="0" marL="609600" rtl="0" algn="l">
              <a:spcBef>
                <a:spcPts val="1000"/>
              </a:spcBef>
              <a:spcAft>
                <a:spcPts val="0"/>
              </a:spcAft>
              <a:buSzPct val="100000"/>
              <a:buChar char="•"/>
            </a:pPr>
            <a:r>
              <a:rPr lang="en-US"/>
              <a:t>Publikasikan konten yang berkualitas → </a:t>
            </a:r>
            <a:r>
              <a:rPr i="1" lang="en-US">
                <a:solidFill>
                  <a:srgbClr val="4372C3"/>
                </a:solidFill>
              </a:rPr>
              <a:t>Apakah orang senang membaca tulisan yang jelas disertai dengan gambar yang menarik?</a:t>
            </a:r>
            <a:endParaRPr i="1">
              <a:solidFill>
                <a:srgbClr val="4372C3"/>
              </a:solidFill>
            </a:endParaRPr>
          </a:p>
          <a:p>
            <a:pPr indent="-429260" lvl="0" marL="609600" rtl="0" algn="l">
              <a:spcBef>
                <a:spcPts val="1000"/>
              </a:spcBef>
              <a:spcAft>
                <a:spcPts val="0"/>
              </a:spcAft>
              <a:buSzPct val="100000"/>
              <a:buChar char="•"/>
            </a:pPr>
            <a:r>
              <a:rPr lang="en-US"/>
              <a:t>Pajang testimoni produk/jasa Anda di beranda→ </a:t>
            </a:r>
            <a:r>
              <a:rPr i="1" lang="en-US">
                <a:solidFill>
                  <a:srgbClr val="4372C3"/>
                </a:solidFill>
              </a:rPr>
              <a:t>Apakah Anda memiliki klien/ pelanggan yang bersedia untuk memberikan testimoni atau mungkin sekedar memajang foto/ logonya.</a:t>
            </a:r>
            <a:endParaRPr i="1">
              <a:solidFill>
                <a:srgbClr val="4372C3"/>
              </a:solidFill>
            </a:endParaRPr>
          </a:p>
          <a:p>
            <a:pPr indent="-429260" lvl="0" marL="609600" rtl="0" algn="l">
              <a:spcBef>
                <a:spcPts val="1000"/>
              </a:spcBef>
              <a:spcAft>
                <a:spcPts val="0"/>
              </a:spcAft>
              <a:buSzPct val="100000"/>
              <a:buChar char="•"/>
            </a:pPr>
            <a:r>
              <a:rPr lang="en-US"/>
              <a:t>Hindari terlalu banyak iklan → </a:t>
            </a:r>
            <a:r>
              <a:rPr i="1" lang="en-US">
                <a:solidFill>
                  <a:srgbClr val="4372C3"/>
                </a:solidFill>
              </a:rPr>
              <a:t>Seberapa banyak orang yang tidak menghiraukan iklan yang muncul bahkan menganggapnya sebagai suatu yang mengganggu.</a:t>
            </a:r>
            <a:endParaRPr i="1">
              <a:solidFill>
                <a:srgbClr val="4372C3"/>
              </a:solidFill>
            </a:endParaRPr>
          </a:p>
          <a:p>
            <a:pPr indent="-429260" lvl="0" marL="609600" rtl="0" algn="l">
              <a:spcBef>
                <a:spcPts val="1000"/>
              </a:spcBef>
              <a:spcAft>
                <a:spcPts val="0"/>
              </a:spcAft>
              <a:buSzPct val="100000"/>
              <a:buChar char="•"/>
            </a:pPr>
            <a:r>
              <a:rPr lang="en-US"/>
              <a:t>Uji situs web Anda agar tidak ada error → </a:t>
            </a:r>
            <a:r>
              <a:rPr i="1" lang="en-US">
                <a:solidFill>
                  <a:srgbClr val="4372C3"/>
                </a:solidFill>
              </a:rPr>
              <a:t>Apa yang terjadi jika situs web Anda memiliki desain, konten, kecepatan yang bagus namun orang tidak bisa mengaksesnya karena error.</a:t>
            </a:r>
            <a:endParaRPr i="1">
              <a:solidFill>
                <a:srgbClr val="4372C3"/>
              </a:solidFill>
            </a:endParaRPr>
          </a:p>
        </p:txBody>
      </p:sp>
      <p:sp>
        <p:nvSpPr>
          <p:cNvPr id="368" name="Google Shape;368;p40"/>
          <p:cNvSpPr txBox="1"/>
          <p:nvPr>
            <p:ph idx="12" type="sldNum"/>
          </p:nvPr>
        </p:nvSpPr>
        <p:spPr>
          <a:xfrm>
            <a:off x="15062147" y="8290163"/>
            <a:ext cx="975600" cy="69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9" name="Google Shape;369;p40"/>
          <p:cNvSpPr txBox="1"/>
          <p:nvPr/>
        </p:nvSpPr>
        <p:spPr>
          <a:xfrm>
            <a:off x="415600" y="6185500"/>
            <a:ext cx="74856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rgbClr val="666666"/>
                </a:solidFill>
                <a:latin typeface="Montserrat"/>
                <a:ea typeface="Montserrat"/>
                <a:cs typeface="Montserrat"/>
                <a:sym typeface="Montserrat"/>
              </a:rPr>
              <a:t>https://www.oflox.com/blog/tips-for-making-a-good-website/</a:t>
            </a:r>
            <a:endParaRPr sz="1100">
              <a:solidFill>
                <a:srgbClr val="666666"/>
              </a:solidFill>
              <a:latin typeface="Montserrat"/>
              <a:ea typeface="Montserrat"/>
              <a:cs typeface="Montserrat"/>
              <a:sym typeface="Montserrat"/>
            </a:endParaRPr>
          </a:p>
        </p:txBody>
      </p:sp>
      <p:grpSp>
        <p:nvGrpSpPr>
          <p:cNvPr id="370" name="Google Shape;370;p40"/>
          <p:cNvGrpSpPr/>
          <p:nvPr/>
        </p:nvGrpSpPr>
        <p:grpSpPr>
          <a:xfrm>
            <a:off x="8851042" y="65792"/>
            <a:ext cx="3256207" cy="631899"/>
            <a:chOff x="94174" y="356285"/>
            <a:chExt cx="4299190" cy="1029822"/>
          </a:xfrm>
        </p:grpSpPr>
        <p:grpSp>
          <p:nvGrpSpPr>
            <p:cNvPr id="371" name="Google Shape;371;p40"/>
            <p:cNvGrpSpPr/>
            <p:nvPr/>
          </p:nvGrpSpPr>
          <p:grpSpPr>
            <a:xfrm>
              <a:off x="94174" y="356285"/>
              <a:ext cx="4299190" cy="1029822"/>
              <a:chOff x="6453398" y="244444"/>
              <a:chExt cx="5492067" cy="1315562"/>
            </a:xfrm>
          </p:grpSpPr>
          <p:sp>
            <p:nvSpPr>
              <p:cNvPr id="372" name="Google Shape;372;p40"/>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73" name="Google Shape;373;p40"/>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74" name="Google Shape;374;p40"/>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375" name="Google Shape;375;p40"/>
            <p:cNvPicPr preferRelativeResize="0"/>
            <p:nvPr/>
          </p:nvPicPr>
          <p:blipFill>
            <a:blip r:embed="rId5">
              <a:alphaModFix/>
            </a:blip>
            <a:stretch>
              <a:fillRect/>
            </a:stretch>
          </p:blipFill>
          <p:spPr>
            <a:xfrm>
              <a:off x="3410328" y="438000"/>
              <a:ext cx="494275" cy="814676"/>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 name="Shape 379"/>
        <p:cNvGrpSpPr/>
        <p:nvPr/>
      </p:nvGrpSpPr>
      <p:grpSpPr>
        <a:xfrm>
          <a:off x="0" y="0"/>
          <a:ext cx="0" cy="0"/>
          <a:chOff x="0" y="0"/>
          <a:chExt cx="0" cy="0"/>
        </a:xfrm>
      </p:grpSpPr>
      <p:sp>
        <p:nvSpPr>
          <p:cNvPr id="380" name="Google Shape;380;p41"/>
          <p:cNvSpPr txBox="1"/>
          <p:nvPr/>
        </p:nvSpPr>
        <p:spPr>
          <a:xfrm>
            <a:off x="1743213" y="3284376"/>
            <a:ext cx="3872269" cy="103446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lt1"/>
              </a:buClr>
              <a:buSzPts val="4000"/>
              <a:buFont typeface="Poppins SemiBold"/>
              <a:buNone/>
            </a:pPr>
            <a:r>
              <a:rPr lang="en-US" sz="4000">
                <a:solidFill>
                  <a:schemeClr val="lt1"/>
                </a:solidFill>
                <a:latin typeface="Poppins SemiBold"/>
                <a:ea typeface="Poppins SemiBold"/>
                <a:cs typeface="Poppins SemiBold"/>
                <a:sym typeface="Poppins SemiBold"/>
              </a:rPr>
              <a:t>Terima Kasih</a:t>
            </a:r>
            <a:endParaRPr sz="4000">
              <a:solidFill>
                <a:schemeClr val="lt1"/>
              </a:solidFill>
              <a:latin typeface="Poppins SemiBold"/>
              <a:ea typeface="Poppins SemiBold"/>
              <a:cs typeface="Poppins SemiBold"/>
              <a:sym typeface="Poppins SemiBold"/>
            </a:endParaRPr>
          </a:p>
        </p:txBody>
      </p:sp>
      <p:pic>
        <p:nvPicPr>
          <p:cNvPr id="381" name="Google Shape;381;p41"/>
          <p:cNvPicPr preferRelativeResize="0"/>
          <p:nvPr/>
        </p:nvPicPr>
        <p:blipFill rotWithShape="1">
          <a:blip r:embed="rId4">
            <a:alphaModFix/>
          </a:blip>
          <a:srcRect b="0" l="0" r="0" t="0"/>
          <a:stretch/>
        </p:blipFill>
        <p:spPr>
          <a:xfrm>
            <a:off x="1006095" y="235427"/>
            <a:ext cx="1036576" cy="1036576"/>
          </a:xfrm>
          <a:prstGeom prst="rect">
            <a:avLst/>
          </a:prstGeom>
          <a:noFill/>
          <a:ln>
            <a:noFill/>
          </a:ln>
        </p:spPr>
      </p:pic>
      <p:pic>
        <p:nvPicPr>
          <p:cNvPr id="382" name="Google Shape;382;p41"/>
          <p:cNvPicPr preferRelativeResize="0"/>
          <p:nvPr/>
        </p:nvPicPr>
        <p:blipFill rotWithShape="1">
          <a:blip r:embed="rId5">
            <a:alphaModFix/>
          </a:blip>
          <a:srcRect b="0" l="0" r="0" t="0"/>
          <a:stretch/>
        </p:blipFill>
        <p:spPr>
          <a:xfrm>
            <a:off x="1524383" y="-254450"/>
            <a:ext cx="2082355" cy="2105752"/>
          </a:xfrm>
          <a:prstGeom prst="rect">
            <a:avLst/>
          </a:prstGeom>
          <a:noFill/>
          <a:ln>
            <a:noFill/>
          </a:ln>
        </p:spPr>
      </p:pic>
      <p:pic>
        <p:nvPicPr>
          <p:cNvPr id="383" name="Google Shape;383;p41"/>
          <p:cNvPicPr preferRelativeResize="0"/>
          <p:nvPr/>
        </p:nvPicPr>
        <p:blipFill rotWithShape="1">
          <a:blip r:embed="rId6">
            <a:alphaModFix/>
          </a:blip>
          <a:srcRect b="0" l="0" r="0" t="0"/>
          <a:stretch/>
        </p:blipFill>
        <p:spPr>
          <a:xfrm>
            <a:off x="6339235" y="5892800"/>
            <a:ext cx="5068836" cy="523700"/>
          </a:xfrm>
          <a:prstGeom prst="rect">
            <a:avLst/>
          </a:prstGeom>
          <a:noFill/>
          <a:ln>
            <a:noFill/>
          </a:ln>
        </p:spPr>
      </p:pic>
      <p:pic>
        <p:nvPicPr>
          <p:cNvPr id="384" name="Google Shape;384;p41"/>
          <p:cNvPicPr preferRelativeResize="0"/>
          <p:nvPr/>
        </p:nvPicPr>
        <p:blipFill rotWithShape="1">
          <a:blip r:embed="rId7">
            <a:alphaModFix/>
          </a:blip>
          <a:srcRect b="0" l="0" r="0" t="0"/>
          <a:stretch/>
        </p:blipFill>
        <p:spPr>
          <a:xfrm>
            <a:off x="5615482" y="2068498"/>
            <a:ext cx="3995289" cy="3582139"/>
          </a:xfrm>
          <a:prstGeom prst="rect">
            <a:avLst/>
          </a:prstGeom>
          <a:noFill/>
          <a:ln>
            <a:noFill/>
          </a:ln>
        </p:spPr>
      </p:pic>
      <p:sp>
        <p:nvSpPr>
          <p:cNvPr id="385" name="Google Shape;385;p41"/>
          <p:cNvSpPr/>
          <p:nvPr/>
        </p:nvSpPr>
        <p:spPr>
          <a:xfrm>
            <a:off x="6634265" y="340468"/>
            <a:ext cx="5311301" cy="1138136"/>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Shape&#10;&#10;Description automatically generated with medium confidence" id="386" name="Google Shape;386;p41"/>
          <p:cNvPicPr preferRelativeResize="0"/>
          <p:nvPr/>
        </p:nvPicPr>
        <p:blipFill rotWithShape="1">
          <a:blip r:embed="rId8">
            <a:alphaModFix/>
          </a:blip>
          <a:srcRect b="0" l="0" r="0" t="0"/>
          <a:stretch/>
        </p:blipFill>
        <p:spPr>
          <a:xfrm>
            <a:off x="6453398" y="244444"/>
            <a:ext cx="2622270" cy="1315562"/>
          </a:xfrm>
          <a:prstGeom prst="rect">
            <a:avLst/>
          </a:prstGeom>
          <a:noFill/>
          <a:ln>
            <a:noFill/>
          </a:ln>
        </p:spPr>
      </p:pic>
      <p:pic>
        <p:nvPicPr>
          <p:cNvPr descr="Graphical user interface, application&#10;&#10;Description automatically generated" id="387" name="Google Shape;387;p41"/>
          <p:cNvPicPr preferRelativeResize="0"/>
          <p:nvPr/>
        </p:nvPicPr>
        <p:blipFill rotWithShape="1">
          <a:blip r:embed="rId9">
            <a:alphaModFix/>
          </a:blip>
          <a:srcRect b="0" l="0" r="0" t="0"/>
          <a:stretch/>
        </p:blipFill>
        <p:spPr>
          <a:xfrm>
            <a:off x="8747829" y="343939"/>
            <a:ext cx="1138136" cy="1138136"/>
          </a:xfrm>
          <a:prstGeom prst="rect">
            <a:avLst/>
          </a:prstGeom>
          <a:noFill/>
          <a:ln>
            <a:noFill/>
          </a:ln>
        </p:spPr>
      </p:pic>
      <p:pic>
        <p:nvPicPr>
          <p:cNvPr id="388" name="Google Shape;388;p41"/>
          <p:cNvPicPr preferRelativeResize="0"/>
          <p:nvPr/>
        </p:nvPicPr>
        <p:blipFill>
          <a:blip r:embed="rId10">
            <a:alphaModFix/>
          </a:blip>
          <a:stretch>
            <a:fillRect/>
          </a:stretch>
        </p:blipFill>
        <p:spPr>
          <a:xfrm>
            <a:off x="10799862" y="332900"/>
            <a:ext cx="643263" cy="10602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28"/>
          <p:cNvSpPr/>
          <p:nvPr/>
        </p:nvSpPr>
        <p:spPr>
          <a:xfrm>
            <a:off x="-3144" y="-17143"/>
            <a:ext cx="3750060" cy="6875143"/>
          </a:xfrm>
          <a:custGeom>
            <a:rect b="b" l="l" r="r" t="t"/>
            <a:pathLst>
              <a:path extrusionOk="0" h="10312714" w="5625090">
                <a:moveTo>
                  <a:pt x="0" y="0"/>
                </a:moveTo>
                <a:lnTo>
                  <a:pt x="1570228" y="0"/>
                </a:lnTo>
                <a:lnTo>
                  <a:pt x="1817757" y="75589"/>
                </a:lnTo>
                <a:cubicBezTo>
                  <a:pt x="3086740" y="508792"/>
                  <a:pt x="4180357" y="1389118"/>
                  <a:pt x="4871253" y="2585369"/>
                </a:cubicBezTo>
                <a:cubicBezTo>
                  <a:pt x="5876193" y="4325371"/>
                  <a:pt x="5876382" y="6469359"/>
                  <a:pt x="4871749" y="8209538"/>
                </a:cubicBezTo>
                <a:cubicBezTo>
                  <a:pt x="4369433" y="9079628"/>
                  <a:pt x="3654077" y="9782654"/>
                  <a:pt x="2813132" y="10268133"/>
                </a:cubicBezTo>
                <a:lnTo>
                  <a:pt x="2729795" y="10312714"/>
                </a:lnTo>
                <a:lnTo>
                  <a:pt x="910" y="10312714"/>
                </a:lnTo>
                <a:close/>
              </a:path>
            </a:pathLst>
          </a:custGeom>
          <a:solidFill>
            <a:srgbClr val="7F7F7F">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181" name="Google Shape;181;p28"/>
          <p:cNvSpPr/>
          <p:nvPr/>
        </p:nvSpPr>
        <p:spPr>
          <a:xfrm>
            <a:off x="2180112" y="-10885"/>
            <a:ext cx="3404489" cy="2221398"/>
          </a:xfrm>
          <a:custGeom>
            <a:rect b="b" l="l" r="r" t="t"/>
            <a:pathLst>
              <a:path extrusionOk="0" h="3332097" w="5133645">
                <a:moveTo>
                  <a:pt x="0" y="0"/>
                </a:moveTo>
                <a:cubicBezTo>
                  <a:pt x="1405490" y="882964"/>
                  <a:pt x="2182073" y="1971959"/>
                  <a:pt x="2718867" y="3332097"/>
                </a:cubicBezTo>
                <a:lnTo>
                  <a:pt x="5133645" y="3326639"/>
                </a:lnTo>
              </a:path>
            </a:pathLst>
          </a:custGeom>
          <a:no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182" name="Google Shape;182;p28"/>
          <p:cNvSpPr/>
          <p:nvPr/>
        </p:nvSpPr>
        <p:spPr>
          <a:xfrm>
            <a:off x="1837372" y="-23082"/>
            <a:ext cx="4245150" cy="3361102"/>
          </a:xfrm>
          <a:custGeom>
            <a:rect b="b" l="l" r="r" t="t"/>
            <a:pathLst>
              <a:path extrusionOk="0" h="5041653" w="5917606">
                <a:moveTo>
                  <a:pt x="0" y="0"/>
                </a:moveTo>
                <a:cubicBezTo>
                  <a:pt x="1988349" y="1026811"/>
                  <a:pt x="3009136" y="3355306"/>
                  <a:pt x="3043967" y="5041653"/>
                </a:cubicBezTo>
                <a:lnTo>
                  <a:pt x="5917606" y="5031454"/>
                </a:lnTo>
              </a:path>
            </a:pathLst>
          </a:custGeom>
          <a:no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183" name="Google Shape;183;p28"/>
          <p:cNvSpPr/>
          <p:nvPr/>
        </p:nvSpPr>
        <p:spPr>
          <a:xfrm>
            <a:off x="1552668" y="-2942"/>
            <a:ext cx="4510981" cy="4509861"/>
          </a:xfrm>
          <a:custGeom>
            <a:rect b="b" l="l" r="r" t="t"/>
            <a:pathLst>
              <a:path extrusionOk="0" h="5042211" w="6157481">
                <a:moveTo>
                  <a:pt x="0" y="0"/>
                </a:moveTo>
                <a:cubicBezTo>
                  <a:pt x="2647339" y="886277"/>
                  <a:pt x="3586715" y="3365578"/>
                  <a:pt x="3043967" y="5041653"/>
                </a:cubicBezTo>
                <a:lnTo>
                  <a:pt x="6157481" y="5042211"/>
                </a:lnTo>
              </a:path>
            </a:pathLst>
          </a:custGeom>
          <a:no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184" name="Google Shape;184;p28"/>
          <p:cNvSpPr/>
          <p:nvPr/>
        </p:nvSpPr>
        <p:spPr>
          <a:xfrm>
            <a:off x="1162388" y="-9791"/>
            <a:ext cx="4386850" cy="5648149"/>
          </a:xfrm>
          <a:custGeom>
            <a:rect b="b" l="l" r="r" t="t"/>
            <a:pathLst>
              <a:path extrusionOk="0" h="5035817" w="5453192">
                <a:moveTo>
                  <a:pt x="0" y="0"/>
                </a:moveTo>
                <a:cubicBezTo>
                  <a:pt x="3150690" y="849061"/>
                  <a:pt x="4013837" y="3301636"/>
                  <a:pt x="2447860" y="5016076"/>
                </a:cubicBezTo>
                <a:lnTo>
                  <a:pt x="5453192" y="5035817"/>
                </a:lnTo>
              </a:path>
            </a:pathLst>
          </a:custGeom>
          <a:no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grpSp>
        <p:nvGrpSpPr>
          <p:cNvPr id="185" name="Google Shape;185;p28"/>
          <p:cNvGrpSpPr/>
          <p:nvPr/>
        </p:nvGrpSpPr>
        <p:grpSpPr>
          <a:xfrm>
            <a:off x="5041007" y="2730516"/>
            <a:ext cx="5721679" cy="992651"/>
            <a:chOff x="4818251" y="1294425"/>
            <a:chExt cx="5721678" cy="992651"/>
          </a:xfrm>
        </p:grpSpPr>
        <p:sp>
          <p:nvSpPr>
            <p:cNvPr id="186" name="Google Shape;186;p28"/>
            <p:cNvSpPr txBox="1"/>
            <p:nvPr/>
          </p:nvSpPr>
          <p:spPr>
            <a:xfrm>
              <a:off x="6032129" y="1363676"/>
              <a:ext cx="4507800" cy="923400"/>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2700">
                  <a:solidFill>
                    <a:srgbClr val="FFFF00"/>
                  </a:solidFill>
                  <a:latin typeface="Calibri"/>
                  <a:ea typeface="Calibri"/>
                  <a:cs typeface="Calibri"/>
                  <a:sym typeface="Calibri"/>
                </a:rPr>
                <a:t>Pentingnya Situs Web bagi Pengusaha UMKM</a:t>
              </a:r>
              <a:endParaRPr b="1" sz="2700">
                <a:solidFill>
                  <a:srgbClr val="FFFF00"/>
                </a:solidFill>
                <a:latin typeface="Calibri"/>
                <a:ea typeface="Calibri"/>
                <a:cs typeface="Calibri"/>
                <a:sym typeface="Calibri"/>
              </a:endParaRPr>
            </a:p>
          </p:txBody>
        </p:sp>
        <p:sp>
          <p:nvSpPr>
            <p:cNvPr id="187" name="Google Shape;187;p28"/>
            <p:cNvSpPr txBox="1"/>
            <p:nvPr/>
          </p:nvSpPr>
          <p:spPr>
            <a:xfrm>
              <a:off x="4818251" y="1294425"/>
              <a:ext cx="958096" cy="646331"/>
            </a:xfrm>
            <a:prstGeom prst="rect">
              <a:avLst/>
            </a:prstGeom>
            <a:noFill/>
            <a:ln>
              <a:noFill/>
            </a:ln>
          </p:spPr>
          <p:txBody>
            <a:bodyPr anchorCtr="0" anchor="ctr"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02</a:t>
              </a:r>
              <a:endParaRPr b="1" sz="3600">
                <a:solidFill>
                  <a:schemeClr val="lt1"/>
                </a:solidFill>
                <a:latin typeface="Calibri"/>
                <a:ea typeface="Calibri"/>
                <a:cs typeface="Calibri"/>
                <a:sym typeface="Calibri"/>
              </a:endParaRPr>
            </a:p>
          </p:txBody>
        </p:sp>
      </p:grpSp>
      <p:grpSp>
        <p:nvGrpSpPr>
          <p:cNvPr id="188" name="Google Shape;188;p28"/>
          <p:cNvGrpSpPr/>
          <p:nvPr/>
        </p:nvGrpSpPr>
        <p:grpSpPr>
          <a:xfrm>
            <a:off x="4561959" y="5021437"/>
            <a:ext cx="5721679" cy="646331"/>
            <a:chOff x="4818251" y="1294425"/>
            <a:chExt cx="5721678" cy="646331"/>
          </a:xfrm>
        </p:grpSpPr>
        <p:sp>
          <p:nvSpPr>
            <p:cNvPr id="189" name="Google Shape;189;p28"/>
            <p:cNvSpPr txBox="1"/>
            <p:nvPr/>
          </p:nvSpPr>
          <p:spPr>
            <a:xfrm>
              <a:off x="6032129" y="1363676"/>
              <a:ext cx="4507800" cy="507900"/>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2700">
                  <a:solidFill>
                    <a:srgbClr val="FFFF00"/>
                  </a:solidFill>
                  <a:latin typeface="Calibri"/>
                  <a:ea typeface="Calibri"/>
                  <a:cs typeface="Calibri"/>
                  <a:sym typeface="Calibri"/>
                </a:rPr>
                <a:t>Tips Membuat Situs Web</a:t>
              </a:r>
              <a:endParaRPr b="1" sz="2700">
                <a:solidFill>
                  <a:srgbClr val="FFFF00"/>
                </a:solidFill>
                <a:latin typeface="Calibri"/>
                <a:ea typeface="Calibri"/>
                <a:cs typeface="Calibri"/>
                <a:sym typeface="Calibri"/>
              </a:endParaRPr>
            </a:p>
          </p:txBody>
        </p:sp>
        <p:sp>
          <p:nvSpPr>
            <p:cNvPr id="190" name="Google Shape;190;p28"/>
            <p:cNvSpPr txBox="1"/>
            <p:nvPr/>
          </p:nvSpPr>
          <p:spPr>
            <a:xfrm>
              <a:off x="4818251" y="1294425"/>
              <a:ext cx="958096" cy="646331"/>
            </a:xfrm>
            <a:prstGeom prst="rect">
              <a:avLst/>
            </a:prstGeom>
            <a:noFill/>
            <a:ln>
              <a:noFill/>
            </a:ln>
          </p:spPr>
          <p:txBody>
            <a:bodyPr anchorCtr="0" anchor="ctr"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04</a:t>
              </a:r>
              <a:endParaRPr b="1" sz="3600">
                <a:solidFill>
                  <a:schemeClr val="lt1"/>
                </a:solidFill>
                <a:latin typeface="Calibri"/>
                <a:ea typeface="Calibri"/>
                <a:cs typeface="Calibri"/>
                <a:sym typeface="Calibri"/>
              </a:endParaRPr>
            </a:p>
          </p:txBody>
        </p:sp>
      </p:grpSp>
      <p:sp>
        <p:nvSpPr>
          <p:cNvPr id="191" name="Google Shape;191;p28"/>
          <p:cNvSpPr txBox="1"/>
          <p:nvPr/>
        </p:nvSpPr>
        <p:spPr>
          <a:xfrm>
            <a:off x="7723761" y="356296"/>
            <a:ext cx="3198846" cy="107721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200">
                <a:solidFill>
                  <a:schemeClr val="lt1"/>
                </a:solidFill>
                <a:latin typeface="Calibri"/>
                <a:ea typeface="Calibri"/>
                <a:cs typeface="Calibri"/>
                <a:sym typeface="Calibri"/>
              </a:rPr>
              <a:t>Agenda Pembelajaran</a:t>
            </a:r>
            <a:endParaRPr b="1" sz="3200">
              <a:solidFill>
                <a:schemeClr val="lt1"/>
              </a:solidFill>
              <a:latin typeface="Calibri"/>
              <a:ea typeface="Calibri"/>
              <a:cs typeface="Calibri"/>
              <a:sym typeface="Calibri"/>
            </a:endParaRPr>
          </a:p>
        </p:txBody>
      </p:sp>
      <p:grpSp>
        <p:nvGrpSpPr>
          <p:cNvPr id="192" name="Google Shape;192;p28"/>
          <p:cNvGrpSpPr/>
          <p:nvPr/>
        </p:nvGrpSpPr>
        <p:grpSpPr>
          <a:xfrm>
            <a:off x="94454" y="356296"/>
            <a:ext cx="4299507" cy="1029879"/>
            <a:chOff x="6453398" y="244444"/>
            <a:chExt cx="5492168" cy="1315562"/>
          </a:xfrm>
        </p:grpSpPr>
        <p:sp>
          <p:nvSpPr>
            <p:cNvPr id="193" name="Google Shape;193;p28"/>
            <p:cNvSpPr/>
            <p:nvPr/>
          </p:nvSpPr>
          <p:spPr>
            <a:xfrm>
              <a:off x="6634265" y="340468"/>
              <a:ext cx="5311301" cy="1138136"/>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194" name="Google Shape;194;p28"/>
            <p:cNvPicPr preferRelativeResize="0"/>
            <p:nvPr/>
          </p:nvPicPr>
          <p:blipFill rotWithShape="1">
            <a:blip r:embed="rId4">
              <a:alphaModFix/>
            </a:blip>
            <a:srcRect b="0" l="0" r="0" t="0"/>
            <a:stretch/>
          </p:blipFill>
          <p:spPr>
            <a:xfrm>
              <a:off x="6453398" y="244444"/>
              <a:ext cx="2622270" cy="1315562"/>
            </a:xfrm>
            <a:prstGeom prst="rect">
              <a:avLst/>
            </a:prstGeom>
            <a:noFill/>
            <a:ln>
              <a:noFill/>
            </a:ln>
          </p:spPr>
        </p:pic>
        <p:pic>
          <p:nvPicPr>
            <p:cNvPr descr="Graphical user interface, application&#10;&#10;Description automatically generated" id="195" name="Google Shape;195;p28"/>
            <p:cNvPicPr preferRelativeResize="0"/>
            <p:nvPr/>
          </p:nvPicPr>
          <p:blipFill rotWithShape="1">
            <a:blip r:embed="rId5">
              <a:alphaModFix/>
            </a:blip>
            <a:srcRect b="0" l="0" r="0" t="0"/>
            <a:stretch/>
          </p:blipFill>
          <p:spPr>
            <a:xfrm>
              <a:off x="8747829" y="343939"/>
              <a:ext cx="1138136" cy="1138136"/>
            </a:xfrm>
            <a:prstGeom prst="rect">
              <a:avLst/>
            </a:prstGeom>
            <a:noFill/>
            <a:ln>
              <a:noFill/>
            </a:ln>
          </p:spPr>
        </p:pic>
      </p:grpSp>
      <p:pic>
        <p:nvPicPr>
          <p:cNvPr id="196" name="Google Shape;196;p28"/>
          <p:cNvPicPr preferRelativeResize="0"/>
          <p:nvPr/>
        </p:nvPicPr>
        <p:blipFill>
          <a:blip r:embed="rId6">
            <a:alphaModFix/>
          </a:blip>
          <a:stretch>
            <a:fillRect/>
          </a:stretch>
        </p:blipFill>
        <p:spPr>
          <a:xfrm>
            <a:off x="3410328" y="438000"/>
            <a:ext cx="494275" cy="814676"/>
          </a:xfrm>
          <a:prstGeom prst="rect">
            <a:avLst/>
          </a:prstGeom>
          <a:noFill/>
          <a:ln>
            <a:noFill/>
          </a:ln>
        </p:spPr>
      </p:pic>
      <p:grpSp>
        <p:nvGrpSpPr>
          <p:cNvPr id="197" name="Google Shape;197;p28"/>
          <p:cNvGrpSpPr/>
          <p:nvPr/>
        </p:nvGrpSpPr>
        <p:grpSpPr>
          <a:xfrm>
            <a:off x="4561958" y="1585055"/>
            <a:ext cx="5721678" cy="646200"/>
            <a:chOff x="4818251" y="1294425"/>
            <a:chExt cx="5721678" cy="646200"/>
          </a:xfrm>
        </p:grpSpPr>
        <p:sp>
          <p:nvSpPr>
            <p:cNvPr id="198" name="Google Shape;198;p28"/>
            <p:cNvSpPr txBox="1"/>
            <p:nvPr/>
          </p:nvSpPr>
          <p:spPr>
            <a:xfrm>
              <a:off x="4818251" y="1294425"/>
              <a:ext cx="958200" cy="646200"/>
            </a:xfrm>
            <a:prstGeom prst="rect">
              <a:avLst/>
            </a:prstGeom>
            <a:noFill/>
            <a:ln>
              <a:noFill/>
            </a:ln>
          </p:spPr>
          <p:txBody>
            <a:bodyPr anchorCtr="0" anchor="ctr"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01</a:t>
              </a:r>
              <a:endParaRPr b="1" sz="3600">
                <a:solidFill>
                  <a:schemeClr val="lt1"/>
                </a:solidFill>
                <a:latin typeface="Calibri"/>
                <a:ea typeface="Calibri"/>
                <a:cs typeface="Calibri"/>
                <a:sym typeface="Calibri"/>
              </a:endParaRPr>
            </a:p>
          </p:txBody>
        </p:sp>
        <p:sp>
          <p:nvSpPr>
            <p:cNvPr id="199" name="Google Shape;199;p28"/>
            <p:cNvSpPr txBox="1"/>
            <p:nvPr/>
          </p:nvSpPr>
          <p:spPr>
            <a:xfrm>
              <a:off x="6032129" y="1363676"/>
              <a:ext cx="4507800" cy="507900"/>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2700">
                  <a:solidFill>
                    <a:srgbClr val="FFFF00"/>
                  </a:solidFill>
                  <a:latin typeface="Calibri"/>
                  <a:ea typeface="Calibri"/>
                  <a:cs typeface="Calibri"/>
                  <a:sym typeface="Calibri"/>
                </a:rPr>
                <a:t>Pendahuluan </a:t>
              </a:r>
              <a:endParaRPr b="1" sz="2700">
                <a:solidFill>
                  <a:srgbClr val="FFFF00"/>
                </a:solidFill>
                <a:latin typeface="Calibri"/>
                <a:ea typeface="Calibri"/>
                <a:cs typeface="Calibri"/>
                <a:sym typeface="Calibri"/>
              </a:endParaRPr>
            </a:p>
          </p:txBody>
        </p:sp>
      </p:grpSp>
      <p:grpSp>
        <p:nvGrpSpPr>
          <p:cNvPr id="200" name="Google Shape;200;p28"/>
          <p:cNvGrpSpPr/>
          <p:nvPr/>
        </p:nvGrpSpPr>
        <p:grpSpPr>
          <a:xfrm>
            <a:off x="5041022" y="3875972"/>
            <a:ext cx="6323327" cy="646500"/>
            <a:chOff x="4818251" y="1294425"/>
            <a:chExt cx="5981768" cy="646500"/>
          </a:xfrm>
        </p:grpSpPr>
        <p:sp>
          <p:nvSpPr>
            <p:cNvPr id="201" name="Google Shape;201;p28"/>
            <p:cNvSpPr txBox="1"/>
            <p:nvPr/>
          </p:nvSpPr>
          <p:spPr>
            <a:xfrm>
              <a:off x="4818251" y="1294425"/>
              <a:ext cx="958200" cy="646500"/>
            </a:xfrm>
            <a:prstGeom prst="rect">
              <a:avLst/>
            </a:prstGeom>
            <a:noFill/>
            <a:ln>
              <a:noFill/>
            </a:ln>
          </p:spPr>
          <p:txBody>
            <a:bodyPr anchorCtr="0" anchor="ctr"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03</a:t>
              </a:r>
              <a:endParaRPr b="1" sz="3600">
                <a:solidFill>
                  <a:schemeClr val="lt1"/>
                </a:solidFill>
                <a:latin typeface="Calibri"/>
                <a:ea typeface="Calibri"/>
                <a:cs typeface="Calibri"/>
                <a:sym typeface="Calibri"/>
              </a:endParaRPr>
            </a:p>
          </p:txBody>
        </p:sp>
        <p:sp>
          <p:nvSpPr>
            <p:cNvPr id="202" name="Google Shape;202;p28"/>
            <p:cNvSpPr txBox="1"/>
            <p:nvPr/>
          </p:nvSpPr>
          <p:spPr>
            <a:xfrm>
              <a:off x="6032119" y="1363673"/>
              <a:ext cx="4767900" cy="507900"/>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2700">
                  <a:solidFill>
                    <a:srgbClr val="FFFF00"/>
                  </a:solidFill>
                  <a:latin typeface="Calibri"/>
                  <a:ea typeface="Calibri"/>
                  <a:cs typeface="Calibri"/>
                  <a:sym typeface="Calibri"/>
                </a:rPr>
                <a:t>Elemen Penting dalam Situs Web </a:t>
              </a:r>
              <a:endParaRPr b="1" sz="2700">
                <a:solidFill>
                  <a:srgbClr val="FFFF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cxnSp>
        <p:nvCxnSpPr>
          <p:cNvPr id="207" name="Google Shape;207;p29"/>
          <p:cNvCxnSpPr/>
          <p:nvPr/>
        </p:nvCxnSpPr>
        <p:spPr>
          <a:xfrm>
            <a:off x="2425677" y="2007644"/>
            <a:ext cx="0" cy="4850357"/>
          </a:xfrm>
          <a:prstGeom prst="straightConnector1">
            <a:avLst/>
          </a:prstGeom>
          <a:noFill/>
          <a:ln cap="flat" cmpd="sng" w="57150">
            <a:solidFill>
              <a:srgbClr val="F4B081"/>
            </a:solidFill>
            <a:prstDash val="solid"/>
            <a:miter lim="800000"/>
            <a:headEnd len="sm" w="sm" type="none"/>
            <a:tailEnd len="sm" w="sm" type="none"/>
          </a:ln>
        </p:spPr>
      </p:cxnSp>
      <p:sp>
        <p:nvSpPr>
          <p:cNvPr id="208" name="Google Shape;208;p29"/>
          <p:cNvSpPr txBox="1"/>
          <p:nvPr/>
        </p:nvSpPr>
        <p:spPr>
          <a:xfrm>
            <a:off x="233472" y="1915311"/>
            <a:ext cx="1930096"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200">
                <a:solidFill>
                  <a:schemeClr val="lt1"/>
                </a:solidFill>
                <a:latin typeface="Calibri"/>
                <a:ea typeface="Calibri"/>
                <a:cs typeface="Calibri"/>
                <a:sym typeface="Calibri"/>
              </a:rPr>
              <a:t>Instruktur</a:t>
            </a:r>
            <a:endParaRPr b="1" sz="3200">
              <a:solidFill>
                <a:schemeClr val="lt1"/>
              </a:solidFill>
              <a:latin typeface="Calibri"/>
              <a:ea typeface="Calibri"/>
              <a:cs typeface="Calibri"/>
              <a:sym typeface="Calibri"/>
            </a:endParaRPr>
          </a:p>
        </p:txBody>
      </p:sp>
      <p:sp>
        <p:nvSpPr>
          <p:cNvPr id="209" name="Google Shape;209;p29"/>
          <p:cNvSpPr/>
          <p:nvPr/>
        </p:nvSpPr>
        <p:spPr>
          <a:xfrm>
            <a:off x="9526625" y="2007650"/>
            <a:ext cx="1854300" cy="25341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0" name="Google Shape;210;p29"/>
          <p:cNvGrpSpPr/>
          <p:nvPr/>
        </p:nvGrpSpPr>
        <p:grpSpPr>
          <a:xfrm>
            <a:off x="7490415" y="310021"/>
            <a:ext cx="4299428" cy="1029879"/>
            <a:chOff x="6453398" y="244444"/>
            <a:chExt cx="5492067" cy="1315562"/>
          </a:xfrm>
        </p:grpSpPr>
        <p:sp>
          <p:nvSpPr>
            <p:cNvPr id="211" name="Google Shape;211;p29"/>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Shape&#10;&#10;Description automatically generated with medium confidence" id="212" name="Google Shape;212;p29"/>
            <p:cNvPicPr preferRelativeResize="0"/>
            <p:nvPr/>
          </p:nvPicPr>
          <p:blipFill rotWithShape="1">
            <a:blip r:embed="rId4">
              <a:alphaModFix/>
            </a:blip>
            <a:srcRect b="0" l="0" r="0" t="0"/>
            <a:stretch/>
          </p:blipFill>
          <p:spPr>
            <a:xfrm>
              <a:off x="6453398" y="244444"/>
              <a:ext cx="2622270" cy="1315562"/>
            </a:xfrm>
            <a:prstGeom prst="rect">
              <a:avLst/>
            </a:prstGeom>
            <a:noFill/>
            <a:ln>
              <a:noFill/>
            </a:ln>
          </p:spPr>
        </p:pic>
        <p:pic>
          <p:nvPicPr>
            <p:cNvPr descr="Graphical user interface, application&#10;&#10;Description automatically generated" id="213" name="Google Shape;213;p29"/>
            <p:cNvPicPr preferRelativeResize="0"/>
            <p:nvPr/>
          </p:nvPicPr>
          <p:blipFill rotWithShape="1">
            <a:blip r:embed="rId5">
              <a:alphaModFix/>
            </a:blip>
            <a:srcRect b="0" l="0" r="0" t="0"/>
            <a:stretch/>
          </p:blipFill>
          <p:spPr>
            <a:xfrm>
              <a:off x="8747829" y="343939"/>
              <a:ext cx="1138136" cy="1138136"/>
            </a:xfrm>
            <a:prstGeom prst="rect">
              <a:avLst/>
            </a:prstGeom>
            <a:noFill/>
            <a:ln>
              <a:noFill/>
            </a:ln>
          </p:spPr>
        </p:pic>
      </p:grpSp>
      <p:grpSp>
        <p:nvGrpSpPr>
          <p:cNvPr id="214" name="Google Shape;214;p29"/>
          <p:cNvGrpSpPr/>
          <p:nvPr/>
        </p:nvGrpSpPr>
        <p:grpSpPr>
          <a:xfrm>
            <a:off x="344510" y="81967"/>
            <a:ext cx="2136635" cy="1730043"/>
            <a:chOff x="1006095" y="-254450"/>
            <a:chExt cx="2600643" cy="2105752"/>
          </a:xfrm>
        </p:grpSpPr>
        <p:pic>
          <p:nvPicPr>
            <p:cNvPr id="215" name="Google Shape;215;p29"/>
            <p:cNvPicPr preferRelativeResize="0"/>
            <p:nvPr/>
          </p:nvPicPr>
          <p:blipFill rotWithShape="1">
            <a:blip r:embed="rId6">
              <a:alphaModFix/>
            </a:blip>
            <a:srcRect b="0" l="0" r="0" t="0"/>
            <a:stretch/>
          </p:blipFill>
          <p:spPr>
            <a:xfrm>
              <a:off x="1006095" y="235427"/>
              <a:ext cx="1036576" cy="1036576"/>
            </a:xfrm>
            <a:prstGeom prst="rect">
              <a:avLst/>
            </a:prstGeom>
            <a:noFill/>
            <a:ln>
              <a:noFill/>
            </a:ln>
          </p:spPr>
        </p:pic>
        <p:pic>
          <p:nvPicPr>
            <p:cNvPr id="216" name="Google Shape;216;p29"/>
            <p:cNvPicPr preferRelativeResize="0"/>
            <p:nvPr/>
          </p:nvPicPr>
          <p:blipFill rotWithShape="1">
            <a:blip r:embed="rId7">
              <a:alphaModFix/>
            </a:blip>
            <a:srcRect b="0" l="0" r="0" t="0"/>
            <a:stretch/>
          </p:blipFill>
          <p:spPr>
            <a:xfrm>
              <a:off x="1524383" y="-254450"/>
              <a:ext cx="2082355" cy="2105752"/>
            </a:xfrm>
            <a:prstGeom prst="rect">
              <a:avLst/>
            </a:prstGeom>
            <a:noFill/>
            <a:ln>
              <a:noFill/>
            </a:ln>
          </p:spPr>
        </p:pic>
      </p:grpSp>
      <p:pic>
        <p:nvPicPr>
          <p:cNvPr id="217" name="Google Shape;217;p29"/>
          <p:cNvPicPr preferRelativeResize="0"/>
          <p:nvPr/>
        </p:nvPicPr>
        <p:blipFill>
          <a:blip r:embed="rId8">
            <a:alphaModFix/>
          </a:blip>
          <a:stretch>
            <a:fillRect/>
          </a:stretch>
        </p:blipFill>
        <p:spPr>
          <a:xfrm>
            <a:off x="10793850" y="389000"/>
            <a:ext cx="513275" cy="845975"/>
          </a:xfrm>
          <a:prstGeom prst="rect">
            <a:avLst/>
          </a:prstGeom>
          <a:noFill/>
          <a:ln>
            <a:noFill/>
          </a:ln>
        </p:spPr>
      </p:pic>
      <p:sp>
        <p:nvSpPr>
          <p:cNvPr id="218" name="Google Shape;218;p29"/>
          <p:cNvSpPr txBox="1"/>
          <p:nvPr/>
        </p:nvSpPr>
        <p:spPr>
          <a:xfrm>
            <a:off x="3059834" y="2421897"/>
            <a:ext cx="3017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Calibri"/>
                <a:ea typeface="Calibri"/>
                <a:cs typeface="Calibri"/>
                <a:sym typeface="Calibri"/>
              </a:rPr>
              <a:t>[Pengalaman]</a:t>
            </a:r>
            <a:endParaRPr sz="1800">
              <a:solidFill>
                <a:srgbClr val="FFFFFF"/>
              </a:solidFill>
              <a:latin typeface="Calibri"/>
              <a:ea typeface="Calibri"/>
              <a:cs typeface="Calibri"/>
              <a:sym typeface="Calibri"/>
            </a:endParaRPr>
          </a:p>
        </p:txBody>
      </p:sp>
      <p:sp>
        <p:nvSpPr>
          <p:cNvPr id="219" name="Google Shape;219;p29"/>
          <p:cNvSpPr txBox="1"/>
          <p:nvPr/>
        </p:nvSpPr>
        <p:spPr>
          <a:xfrm>
            <a:off x="3059832" y="2116291"/>
            <a:ext cx="2880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FFFF00"/>
                </a:solidFill>
                <a:latin typeface="Calibri"/>
                <a:ea typeface="Calibri"/>
                <a:cs typeface="Calibri"/>
                <a:sym typeface="Calibri"/>
              </a:rPr>
              <a:t>[Nama Instruktur]</a:t>
            </a:r>
            <a:endParaRPr sz="2000">
              <a:solidFill>
                <a:srgbClr val="FFFF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415602" y="854500"/>
            <a:ext cx="11454000" cy="1017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rgbClr val="31538F"/>
                </a:solidFill>
              </a:rPr>
              <a:t>Pendahuluan -  Pertanyaan seputar Situs Web</a:t>
            </a:r>
            <a:r>
              <a:rPr b="1" lang="en-US">
                <a:solidFill>
                  <a:srgbClr val="31538F"/>
                </a:solidFill>
              </a:rPr>
              <a:t> </a:t>
            </a:r>
            <a:endParaRPr b="1">
              <a:solidFill>
                <a:srgbClr val="31538F"/>
              </a:solidFill>
            </a:endParaRPr>
          </a:p>
        </p:txBody>
      </p:sp>
      <p:sp>
        <p:nvSpPr>
          <p:cNvPr id="225" name="Google Shape;225;p30"/>
          <p:cNvSpPr txBox="1"/>
          <p:nvPr>
            <p:ph idx="12" type="sldNum"/>
          </p:nvPr>
        </p:nvSpPr>
        <p:spPr>
          <a:xfrm>
            <a:off x="15062147" y="8290163"/>
            <a:ext cx="975600" cy="69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6" name="Google Shape;226;p30"/>
          <p:cNvSpPr txBox="1"/>
          <p:nvPr>
            <p:ph idx="1" type="body"/>
          </p:nvPr>
        </p:nvSpPr>
        <p:spPr>
          <a:xfrm>
            <a:off x="415600" y="2044625"/>
            <a:ext cx="10962000" cy="3961200"/>
          </a:xfrm>
          <a:prstGeom prst="rect">
            <a:avLst/>
          </a:prstGeom>
        </p:spPr>
        <p:txBody>
          <a:bodyPr anchorCtr="0" anchor="t" bIns="45700" lIns="91425" spcFirstLastPara="1" rIns="91425" wrap="square" tIns="45700">
            <a:normAutofit/>
          </a:bodyPr>
          <a:lstStyle/>
          <a:p>
            <a:pPr indent="-419100" lvl="0" marL="457200" rtl="0" algn="l">
              <a:lnSpc>
                <a:spcPct val="100000"/>
              </a:lnSpc>
              <a:spcBef>
                <a:spcPts val="1000"/>
              </a:spcBef>
              <a:spcAft>
                <a:spcPts val="0"/>
              </a:spcAft>
              <a:buSzPts val="3000"/>
              <a:buFont typeface="Montserrat SemiBold"/>
              <a:buChar char="-"/>
            </a:pPr>
            <a:r>
              <a:rPr lang="en-US" sz="3000">
                <a:latin typeface="Montserrat SemiBold"/>
                <a:ea typeface="Montserrat SemiBold"/>
                <a:cs typeface="Montserrat SemiBold"/>
                <a:sym typeface="Montserrat SemiBold"/>
              </a:rPr>
              <a:t>Apa itu Situs Web?</a:t>
            </a:r>
            <a:endParaRPr sz="3000">
              <a:latin typeface="Montserrat SemiBold"/>
              <a:ea typeface="Montserrat SemiBold"/>
              <a:cs typeface="Montserrat SemiBold"/>
              <a:sym typeface="Montserrat SemiBold"/>
            </a:endParaRPr>
          </a:p>
          <a:p>
            <a:pPr indent="-419100" lvl="0" marL="457200" rtl="0" algn="l">
              <a:lnSpc>
                <a:spcPct val="100000"/>
              </a:lnSpc>
              <a:spcBef>
                <a:spcPts val="1000"/>
              </a:spcBef>
              <a:spcAft>
                <a:spcPts val="0"/>
              </a:spcAft>
              <a:buSzPts val="3000"/>
              <a:buFont typeface="Montserrat SemiBold"/>
              <a:buChar char="-"/>
            </a:pPr>
            <a:r>
              <a:rPr lang="en-US" sz="3000">
                <a:latin typeface="Montserrat SemiBold"/>
                <a:ea typeface="Montserrat SemiBold"/>
                <a:cs typeface="Montserrat SemiBold"/>
                <a:sym typeface="Montserrat SemiBold"/>
              </a:rPr>
              <a:t>Apa singkatan dari WWW? </a:t>
            </a:r>
            <a:endParaRPr sz="3000">
              <a:latin typeface="Montserrat SemiBold"/>
              <a:ea typeface="Montserrat SemiBold"/>
              <a:cs typeface="Montserrat SemiBold"/>
              <a:sym typeface="Montserrat SemiBold"/>
            </a:endParaRPr>
          </a:p>
          <a:p>
            <a:pPr indent="-419100" lvl="0" marL="457200" rtl="0" algn="l">
              <a:lnSpc>
                <a:spcPct val="100000"/>
              </a:lnSpc>
              <a:spcBef>
                <a:spcPts val="1000"/>
              </a:spcBef>
              <a:spcAft>
                <a:spcPts val="0"/>
              </a:spcAft>
              <a:buSzPts val="3000"/>
              <a:buFont typeface="Montserrat SemiBold"/>
              <a:buChar char="-"/>
            </a:pPr>
            <a:r>
              <a:rPr lang="en-US" sz="3000">
                <a:latin typeface="Montserrat SemiBold"/>
                <a:ea typeface="Montserrat SemiBold"/>
                <a:cs typeface="Montserrat SemiBold"/>
                <a:sym typeface="Montserrat SemiBold"/>
              </a:rPr>
              <a:t>Berapa Jumlah Situs Web hingga kini?</a:t>
            </a:r>
            <a:endParaRPr sz="1500"/>
          </a:p>
          <a:p>
            <a:pPr indent="0" lvl="0" marL="0" rtl="0" algn="l">
              <a:spcBef>
                <a:spcPts val="1000"/>
              </a:spcBef>
              <a:spcAft>
                <a:spcPts val="0"/>
              </a:spcAft>
              <a:buNone/>
            </a:pPr>
            <a:r>
              <a:t/>
            </a:r>
            <a:endParaRPr sz="2100"/>
          </a:p>
        </p:txBody>
      </p:sp>
      <p:grpSp>
        <p:nvGrpSpPr>
          <p:cNvPr id="227" name="Google Shape;227;p30"/>
          <p:cNvGrpSpPr/>
          <p:nvPr/>
        </p:nvGrpSpPr>
        <p:grpSpPr>
          <a:xfrm>
            <a:off x="8851042" y="65792"/>
            <a:ext cx="3256207" cy="631899"/>
            <a:chOff x="94174" y="356285"/>
            <a:chExt cx="4299190" cy="1029822"/>
          </a:xfrm>
        </p:grpSpPr>
        <p:grpSp>
          <p:nvGrpSpPr>
            <p:cNvPr id="228" name="Google Shape;228;p30"/>
            <p:cNvGrpSpPr/>
            <p:nvPr/>
          </p:nvGrpSpPr>
          <p:grpSpPr>
            <a:xfrm>
              <a:off x="94174" y="356285"/>
              <a:ext cx="4299190" cy="1029822"/>
              <a:chOff x="6453398" y="244444"/>
              <a:chExt cx="5492067" cy="1315562"/>
            </a:xfrm>
          </p:grpSpPr>
          <p:sp>
            <p:nvSpPr>
              <p:cNvPr id="229" name="Google Shape;229;p30"/>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230" name="Google Shape;230;p30"/>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231" name="Google Shape;231;p30"/>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232" name="Google Shape;232;p30"/>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id="233" name="Google Shape;233;p30"/>
          <p:cNvPicPr preferRelativeResize="0"/>
          <p:nvPr/>
        </p:nvPicPr>
        <p:blipFill>
          <a:blip r:embed="rId6">
            <a:alphaModFix/>
          </a:blip>
          <a:stretch>
            <a:fillRect/>
          </a:stretch>
        </p:blipFill>
        <p:spPr>
          <a:xfrm>
            <a:off x="9340675" y="4455550"/>
            <a:ext cx="1593349" cy="1550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ph type="title"/>
          </p:nvPr>
        </p:nvSpPr>
        <p:spPr>
          <a:xfrm>
            <a:off x="415602" y="854500"/>
            <a:ext cx="11454000" cy="10179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a:solidFill>
                  <a:srgbClr val="31538F"/>
                </a:solidFill>
              </a:rPr>
              <a:t>Jawaban</a:t>
            </a:r>
            <a:r>
              <a:rPr b="1" lang="en-US">
                <a:solidFill>
                  <a:srgbClr val="31538F"/>
                </a:solidFill>
              </a:rPr>
              <a:t> </a:t>
            </a:r>
            <a:endParaRPr b="1">
              <a:solidFill>
                <a:srgbClr val="31538F"/>
              </a:solidFill>
            </a:endParaRPr>
          </a:p>
        </p:txBody>
      </p:sp>
      <p:sp>
        <p:nvSpPr>
          <p:cNvPr id="239" name="Google Shape;239;p31"/>
          <p:cNvSpPr txBox="1"/>
          <p:nvPr>
            <p:ph idx="12" type="sldNum"/>
          </p:nvPr>
        </p:nvSpPr>
        <p:spPr>
          <a:xfrm>
            <a:off x="15062147" y="8290163"/>
            <a:ext cx="975600" cy="69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0" name="Google Shape;240;p31"/>
          <p:cNvSpPr txBox="1"/>
          <p:nvPr>
            <p:ph idx="1" type="body"/>
          </p:nvPr>
        </p:nvSpPr>
        <p:spPr>
          <a:xfrm>
            <a:off x="415600" y="2044625"/>
            <a:ext cx="10962000" cy="3961200"/>
          </a:xfrm>
          <a:prstGeom prst="rect">
            <a:avLst/>
          </a:prstGeom>
        </p:spPr>
        <p:txBody>
          <a:bodyPr anchorCtr="0" anchor="t" bIns="45700" lIns="91425" spcFirstLastPara="1" rIns="91425" wrap="square" tIns="45700">
            <a:normAutofit fontScale="70000" lnSpcReduction="10000"/>
          </a:bodyPr>
          <a:lstStyle/>
          <a:p>
            <a:pPr indent="-361950" lvl="0" marL="457200" rtl="0" algn="l">
              <a:lnSpc>
                <a:spcPct val="100000"/>
              </a:lnSpc>
              <a:spcBef>
                <a:spcPts val="0"/>
              </a:spcBef>
              <a:spcAft>
                <a:spcPts val="0"/>
              </a:spcAft>
              <a:buSzPct val="100000"/>
              <a:buFont typeface="Montserrat SemiBold"/>
              <a:buChar char="-"/>
            </a:pPr>
            <a:r>
              <a:rPr lang="en-US" sz="3000">
                <a:latin typeface="Montserrat SemiBold"/>
                <a:ea typeface="Montserrat SemiBold"/>
                <a:cs typeface="Montserrat SemiBold"/>
                <a:sym typeface="Montserrat SemiBold"/>
              </a:rPr>
              <a:t>Apa itu Situs Web?</a:t>
            </a:r>
            <a:r>
              <a:rPr i="1" lang="en-US" sz="2500">
                <a:latin typeface="Montserrat"/>
                <a:ea typeface="Montserrat"/>
                <a:cs typeface="Montserrat"/>
                <a:sym typeface="Montserrat"/>
              </a:rPr>
              <a:t> </a:t>
            </a:r>
            <a:r>
              <a:rPr i="1" lang="en-US" sz="2500">
                <a:latin typeface="Montserrat"/>
                <a:ea typeface="Montserrat"/>
                <a:cs typeface="Montserrat"/>
                <a:sym typeface="Montserrat"/>
              </a:rPr>
              <a:t> sekumpulan halaman web yang saling berhubungan yang umumnya berada pada peladen yang sama berisikan kumpulan informasi yang disediakan secara perorangan, kelompok, atau organisasi. </a:t>
            </a:r>
            <a:endParaRPr i="1" sz="2500">
              <a:latin typeface="Montserrat"/>
              <a:ea typeface="Montserrat"/>
              <a:cs typeface="Montserrat"/>
              <a:sym typeface="Montserrat"/>
            </a:endParaRPr>
          </a:p>
          <a:p>
            <a:pPr indent="-361950" lvl="0" marL="457200" rtl="0" algn="l">
              <a:lnSpc>
                <a:spcPct val="100000"/>
              </a:lnSpc>
              <a:spcBef>
                <a:spcPts val="1000"/>
              </a:spcBef>
              <a:spcAft>
                <a:spcPts val="0"/>
              </a:spcAft>
              <a:buSzPct val="100000"/>
              <a:buFont typeface="Montserrat SemiBold"/>
              <a:buChar char="-"/>
            </a:pPr>
            <a:r>
              <a:rPr lang="en-US" sz="3000">
                <a:latin typeface="Montserrat SemiBold"/>
                <a:ea typeface="Montserrat SemiBold"/>
                <a:cs typeface="Montserrat SemiBold"/>
                <a:sym typeface="Montserrat SemiBold"/>
              </a:rPr>
              <a:t>Apa singkatan dari WWW</a:t>
            </a:r>
            <a:r>
              <a:rPr lang="en-US" sz="3000">
                <a:latin typeface="Montserrat SemiBold"/>
                <a:ea typeface="Montserrat SemiBold"/>
                <a:cs typeface="Montserrat SemiBold"/>
                <a:sym typeface="Montserrat SemiBold"/>
              </a:rPr>
              <a:t>? </a:t>
            </a:r>
            <a:r>
              <a:rPr i="1" lang="en-US" sz="2450">
                <a:latin typeface="Montserrat"/>
                <a:ea typeface="Montserrat"/>
                <a:cs typeface="Montserrat"/>
                <a:sym typeface="Montserrat"/>
              </a:rPr>
              <a:t>World Wide Web, atau Waring Wera Wanua adalah adalah sistem informasi yang mengandung sumber daya web yang diidentifikasikan oleh Uniform Resource Locators atau URL. S</a:t>
            </a:r>
            <a:r>
              <a:rPr i="1" lang="en-US" sz="2450">
                <a:latin typeface="Montserrat"/>
                <a:ea typeface="Montserrat"/>
                <a:cs typeface="Montserrat"/>
                <a:sym typeface="Montserrat"/>
              </a:rPr>
              <a:t>itus web yang tersambung dengan jaringan, pertama kali muncul pada tahun 1991. Maksud awal dari adanya situs web adalah untuk memudahkan tukar menukar dan memperbarui informasi pada sesama peneliti. </a:t>
            </a:r>
            <a:r>
              <a:rPr i="1" lang="en-US" sz="2450">
                <a:latin typeface="Montserrat"/>
                <a:ea typeface="Montserrat"/>
                <a:cs typeface="Montserrat"/>
                <a:sym typeface="Montserrat"/>
              </a:rPr>
              <a:t>Pada tanggal 30 April 1993 ditetapkan </a:t>
            </a:r>
            <a:r>
              <a:rPr i="1" lang="en-US" sz="2450">
                <a:latin typeface="Montserrat"/>
                <a:ea typeface="Montserrat"/>
                <a:cs typeface="Montserrat"/>
                <a:sym typeface="Montserrat"/>
              </a:rPr>
              <a:t>bahwa WWW dapat digunakan secara gratis oleh publik.</a:t>
            </a:r>
            <a:endParaRPr i="1" sz="2450">
              <a:latin typeface="Montserrat"/>
              <a:ea typeface="Montserrat"/>
              <a:cs typeface="Montserrat"/>
              <a:sym typeface="Montserrat"/>
            </a:endParaRPr>
          </a:p>
          <a:p>
            <a:pPr indent="-361950" lvl="0" marL="457200" rtl="0" algn="l">
              <a:lnSpc>
                <a:spcPct val="100000"/>
              </a:lnSpc>
              <a:spcBef>
                <a:spcPts val="1000"/>
              </a:spcBef>
              <a:spcAft>
                <a:spcPts val="0"/>
              </a:spcAft>
              <a:buSzPct val="100000"/>
              <a:buFont typeface="Montserrat SemiBold"/>
              <a:buChar char="-"/>
            </a:pPr>
            <a:r>
              <a:rPr lang="en-US" sz="3000">
                <a:latin typeface="Montserrat SemiBold"/>
                <a:ea typeface="Montserrat SemiBold"/>
                <a:cs typeface="Montserrat SemiBold"/>
                <a:sym typeface="Montserrat SemiBold"/>
              </a:rPr>
              <a:t>Berapa Jumlah Situs Web hingga kini? </a:t>
            </a:r>
            <a:r>
              <a:rPr i="1" lang="en-US" sz="2571">
                <a:latin typeface="Montserrat"/>
                <a:ea typeface="Montserrat"/>
                <a:cs typeface="Montserrat"/>
                <a:sym typeface="Montserrat"/>
              </a:rPr>
              <a:t>1,89 Miliar sementara yang aktif ada sekitar 201 Juta per data tahun 2021.</a:t>
            </a:r>
            <a:endParaRPr i="1" sz="2571">
              <a:latin typeface="Montserrat"/>
              <a:ea typeface="Montserrat"/>
              <a:cs typeface="Montserrat"/>
              <a:sym typeface="Montserrat"/>
            </a:endParaRPr>
          </a:p>
          <a:p>
            <a:pPr indent="0" lvl="0" marL="457200" rtl="0" algn="l">
              <a:lnSpc>
                <a:spcPct val="100000"/>
              </a:lnSpc>
              <a:spcBef>
                <a:spcPts val="1000"/>
              </a:spcBef>
              <a:spcAft>
                <a:spcPts val="0"/>
              </a:spcAft>
              <a:buNone/>
            </a:pPr>
            <a:r>
              <a:t/>
            </a:r>
            <a:endParaRPr sz="3000">
              <a:latin typeface="Montserrat SemiBold"/>
              <a:ea typeface="Montserrat SemiBold"/>
              <a:cs typeface="Montserrat SemiBold"/>
              <a:sym typeface="Montserrat SemiBold"/>
            </a:endParaRPr>
          </a:p>
          <a:p>
            <a:pPr indent="0" lvl="0" marL="0" rtl="0" algn="l">
              <a:spcBef>
                <a:spcPts val="1000"/>
              </a:spcBef>
              <a:spcAft>
                <a:spcPts val="0"/>
              </a:spcAft>
              <a:buNone/>
            </a:pPr>
            <a:r>
              <a:t/>
            </a:r>
            <a:endParaRPr sz="2100"/>
          </a:p>
        </p:txBody>
      </p:sp>
      <p:grpSp>
        <p:nvGrpSpPr>
          <p:cNvPr id="241" name="Google Shape;241;p31"/>
          <p:cNvGrpSpPr/>
          <p:nvPr/>
        </p:nvGrpSpPr>
        <p:grpSpPr>
          <a:xfrm>
            <a:off x="8851042" y="65792"/>
            <a:ext cx="3256207" cy="631899"/>
            <a:chOff x="94174" y="356285"/>
            <a:chExt cx="4299190" cy="1029822"/>
          </a:xfrm>
        </p:grpSpPr>
        <p:grpSp>
          <p:nvGrpSpPr>
            <p:cNvPr id="242" name="Google Shape;242;p31"/>
            <p:cNvGrpSpPr/>
            <p:nvPr/>
          </p:nvGrpSpPr>
          <p:grpSpPr>
            <a:xfrm>
              <a:off x="94174" y="356285"/>
              <a:ext cx="4299190" cy="1029822"/>
              <a:chOff x="6453398" y="244444"/>
              <a:chExt cx="5492067" cy="1315562"/>
            </a:xfrm>
          </p:grpSpPr>
          <p:sp>
            <p:nvSpPr>
              <p:cNvPr id="243" name="Google Shape;243;p31"/>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244" name="Google Shape;244;p31"/>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245" name="Google Shape;245;p31"/>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246" name="Google Shape;246;p31"/>
            <p:cNvPicPr preferRelativeResize="0"/>
            <p:nvPr/>
          </p:nvPicPr>
          <p:blipFill>
            <a:blip r:embed="rId5">
              <a:alphaModFix/>
            </a:blip>
            <a:stretch>
              <a:fillRect/>
            </a:stretch>
          </p:blipFill>
          <p:spPr>
            <a:xfrm>
              <a:off x="3410328" y="438000"/>
              <a:ext cx="494275" cy="814676"/>
            </a:xfrm>
            <a:prstGeom prst="rect">
              <a:avLst/>
            </a:prstGeom>
            <a:noFill/>
            <a:ln>
              <a:noFill/>
            </a:ln>
          </p:spPr>
        </p:pic>
      </p:grpSp>
      <p:sp>
        <p:nvSpPr>
          <p:cNvPr id="247" name="Google Shape;247;p31"/>
          <p:cNvSpPr txBox="1"/>
          <p:nvPr/>
        </p:nvSpPr>
        <p:spPr>
          <a:xfrm>
            <a:off x="617475" y="6069725"/>
            <a:ext cx="526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rgbClr val="888888"/>
                </a:solidFill>
                <a:latin typeface="Montserrat"/>
                <a:ea typeface="Montserrat"/>
                <a:cs typeface="Montserrat"/>
                <a:sym typeface="Montserrat"/>
              </a:rPr>
              <a:t>https://id.wikipedia.org/wiki/Situs_web</a:t>
            </a:r>
            <a:endParaRPr sz="1100">
              <a:solidFill>
                <a:srgbClr val="888888"/>
              </a:solidFill>
              <a:latin typeface="Montserrat"/>
              <a:ea typeface="Montserrat"/>
              <a:cs typeface="Montserrat"/>
              <a:sym typeface="Montserrat"/>
            </a:endParaRPr>
          </a:p>
        </p:txBody>
      </p:sp>
      <p:sp>
        <p:nvSpPr>
          <p:cNvPr id="248" name="Google Shape;248;p31"/>
          <p:cNvSpPr txBox="1"/>
          <p:nvPr/>
        </p:nvSpPr>
        <p:spPr>
          <a:xfrm>
            <a:off x="652950" y="6306225"/>
            <a:ext cx="819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666666"/>
                </a:solidFill>
                <a:latin typeface="Montserrat"/>
                <a:ea typeface="Montserrat"/>
                <a:cs typeface="Montserrat"/>
                <a:sym typeface="Montserrat"/>
              </a:rPr>
              <a:t>https://tekno.kompas.com/read/2021/10/01/15050027/</a:t>
            </a:r>
            <a:endParaRPr sz="1000">
              <a:solidFill>
                <a:srgbClr val="666666"/>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415602" y="854500"/>
            <a:ext cx="11454000" cy="1017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rgbClr val="31538F"/>
                </a:solidFill>
              </a:rPr>
              <a:t>Pentingnya Situs Web bagi Pengusaha UMKM </a:t>
            </a:r>
            <a:endParaRPr b="1">
              <a:solidFill>
                <a:srgbClr val="31538F"/>
              </a:solidFill>
            </a:endParaRPr>
          </a:p>
        </p:txBody>
      </p:sp>
      <p:sp>
        <p:nvSpPr>
          <p:cNvPr id="254" name="Google Shape;254;p32"/>
          <p:cNvSpPr txBox="1"/>
          <p:nvPr>
            <p:ph idx="12" type="sldNum"/>
          </p:nvPr>
        </p:nvSpPr>
        <p:spPr>
          <a:xfrm>
            <a:off x="15062147" y="8290163"/>
            <a:ext cx="975600" cy="69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32"/>
          <p:cNvSpPr txBox="1"/>
          <p:nvPr>
            <p:ph idx="1" type="body"/>
          </p:nvPr>
        </p:nvSpPr>
        <p:spPr>
          <a:xfrm>
            <a:off x="415600" y="2044633"/>
            <a:ext cx="5680500" cy="3961200"/>
          </a:xfrm>
          <a:prstGeom prst="rect">
            <a:avLst/>
          </a:prstGeom>
        </p:spPr>
        <p:txBody>
          <a:bodyPr anchorCtr="0" anchor="t" bIns="45700" lIns="91425" spcFirstLastPara="1" rIns="91425" wrap="square" tIns="45700">
            <a:normAutofit/>
          </a:bodyPr>
          <a:lstStyle/>
          <a:p>
            <a:pPr indent="-495300" lvl="0" marL="609600" rtl="0" algn="l">
              <a:spcBef>
                <a:spcPts val="1000"/>
              </a:spcBef>
              <a:spcAft>
                <a:spcPts val="0"/>
              </a:spcAft>
              <a:buSzPts val="3000"/>
              <a:buFont typeface="Montserrat SemiBold"/>
              <a:buAutoNum type="arabicPeriod"/>
            </a:pPr>
            <a:r>
              <a:rPr lang="en-US" sz="3000">
                <a:latin typeface="Montserrat SemiBold"/>
                <a:ea typeface="Montserrat SemiBold"/>
                <a:cs typeface="Montserrat SemiBold"/>
                <a:sym typeface="Montserrat SemiBold"/>
              </a:rPr>
              <a:t>Situs web membuat anda terlihat profesional</a:t>
            </a:r>
            <a:endParaRPr sz="3000">
              <a:latin typeface="Montserrat SemiBold"/>
              <a:ea typeface="Montserrat SemiBold"/>
              <a:cs typeface="Montserrat SemiBold"/>
              <a:sym typeface="Montserrat SemiBold"/>
            </a:endParaRPr>
          </a:p>
          <a:p>
            <a:pPr indent="0" lvl="0" marL="0" rtl="0" algn="l">
              <a:spcBef>
                <a:spcPts val="1000"/>
              </a:spcBef>
              <a:spcAft>
                <a:spcPts val="0"/>
              </a:spcAft>
              <a:buNone/>
            </a:pPr>
            <a:r>
              <a:rPr lang="en-US" sz="1500"/>
              <a:t>84 % konsumen menganggap situs web lebih dapat dipercaya dan dipertanggungjawabkan daripada profil media sosial. Di situs web Anda dapat memamerkan sertifikasi atau penghargaan-penghargaan profesional atau perusahaan yang telah diraih.</a:t>
            </a:r>
            <a:endParaRPr sz="1500"/>
          </a:p>
          <a:p>
            <a:pPr indent="0" lvl="0" marL="0" rtl="0" algn="l">
              <a:spcBef>
                <a:spcPts val="1000"/>
              </a:spcBef>
              <a:spcAft>
                <a:spcPts val="0"/>
              </a:spcAft>
              <a:buNone/>
            </a:pPr>
            <a:r>
              <a:rPr lang="en-US" sz="1500"/>
              <a:t>Situs web juga memungkinkan Anda membuat alamat email khusus (misal: bambang@situsAnda.com) yang menambah kesan profesionalisme pada semua korespondensi (surat-menyurat).</a:t>
            </a:r>
            <a:endParaRPr sz="1500"/>
          </a:p>
          <a:p>
            <a:pPr indent="0" lvl="0" marL="0" rtl="0" algn="l">
              <a:spcBef>
                <a:spcPts val="1000"/>
              </a:spcBef>
              <a:spcAft>
                <a:spcPts val="0"/>
              </a:spcAft>
              <a:buNone/>
            </a:pPr>
            <a:r>
              <a:rPr lang="en-US" sz="1500"/>
              <a:t>Contoh : https://majoo.id/</a:t>
            </a:r>
            <a:endParaRPr sz="1500"/>
          </a:p>
          <a:p>
            <a:pPr indent="0" lvl="0" marL="0" rtl="0" algn="l">
              <a:spcBef>
                <a:spcPts val="1000"/>
              </a:spcBef>
              <a:spcAft>
                <a:spcPts val="0"/>
              </a:spcAft>
              <a:buNone/>
            </a:pPr>
            <a:r>
              <a:t/>
            </a:r>
            <a:endParaRPr sz="2100"/>
          </a:p>
        </p:txBody>
      </p:sp>
      <p:sp>
        <p:nvSpPr>
          <p:cNvPr id="256" name="Google Shape;256;p32"/>
          <p:cNvSpPr txBox="1"/>
          <p:nvPr/>
        </p:nvSpPr>
        <p:spPr>
          <a:xfrm>
            <a:off x="415600" y="6185500"/>
            <a:ext cx="88716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rgbClr val="666666"/>
                </a:solidFill>
                <a:latin typeface="Montserrat"/>
                <a:ea typeface="Montserrat"/>
                <a:cs typeface="Montserrat"/>
                <a:sym typeface="Montserrat"/>
              </a:rPr>
              <a:t>https://themeisle.com/blog/do-i-need-a-website-for-my-business/</a:t>
            </a:r>
            <a:endParaRPr sz="1100">
              <a:solidFill>
                <a:srgbClr val="666666"/>
              </a:solidFill>
              <a:latin typeface="Montserrat"/>
              <a:ea typeface="Montserrat"/>
              <a:cs typeface="Montserrat"/>
              <a:sym typeface="Montserrat"/>
            </a:endParaRPr>
          </a:p>
        </p:txBody>
      </p:sp>
      <p:pic>
        <p:nvPicPr>
          <p:cNvPr id="257" name="Google Shape;257;p32"/>
          <p:cNvPicPr preferRelativeResize="0"/>
          <p:nvPr/>
        </p:nvPicPr>
        <p:blipFill>
          <a:blip r:embed="rId3">
            <a:alphaModFix/>
          </a:blip>
          <a:stretch>
            <a:fillRect/>
          </a:stretch>
        </p:blipFill>
        <p:spPr>
          <a:xfrm>
            <a:off x="6414733" y="2284933"/>
            <a:ext cx="5361667" cy="3351042"/>
          </a:xfrm>
          <a:prstGeom prst="rect">
            <a:avLst/>
          </a:prstGeom>
          <a:noFill/>
          <a:ln>
            <a:noFill/>
          </a:ln>
        </p:spPr>
      </p:pic>
      <p:grpSp>
        <p:nvGrpSpPr>
          <p:cNvPr id="258" name="Google Shape;258;p32"/>
          <p:cNvGrpSpPr/>
          <p:nvPr/>
        </p:nvGrpSpPr>
        <p:grpSpPr>
          <a:xfrm>
            <a:off x="8851042" y="65792"/>
            <a:ext cx="3256207" cy="631899"/>
            <a:chOff x="94174" y="356285"/>
            <a:chExt cx="4299190" cy="1029822"/>
          </a:xfrm>
        </p:grpSpPr>
        <p:grpSp>
          <p:nvGrpSpPr>
            <p:cNvPr id="259" name="Google Shape;259;p32"/>
            <p:cNvGrpSpPr/>
            <p:nvPr/>
          </p:nvGrpSpPr>
          <p:grpSpPr>
            <a:xfrm>
              <a:off x="94174" y="356285"/>
              <a:ext cx="4299190" cy="1029822"/>
              <a:chOff x="6453398" y="244444"/>
              <a:chExt cx="5492067" cy="1315562"/>
            </a:xfrm>
          </p:grpSpPr>
          <p:sp>
            <p:nvSpPr>
              <p:cNvPr id="260" name="Google Shape;260;p32"/>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261" name="Google Shape;261;p32"/>
              <p:cNvPicPr preferRelativeResize="0"/>
              <p:nvPr/>
            </p:nvPicPr>
            <p:blipFill rotWithShape="1">
              <a:blip r:embed="rId4">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262" name="Google Shape;262;p32"/>
              <p:cNvPicPr preferRelativeResize="0"/>
              <p:nvPr/>
            </p:nvPicPr>
            <p:blipFill rotWithShape="1">
              <a:blip r:embed="rId5">
                <a:alphaModFix/>
              </a:blip>
              <a:srcRect b="0" l="0" r="0" t="0"/>
              <a:stretch/>
            </p:blipFill>
            <p:spPr>
              <a:xfrm>
                <a:off x="8747840" y="343925"/>
                <a:ext cx="1092357" cy="1092383"/>
              </a:xfrm>
              <a:prstGeom prst="rect">
                <a:avLst/>
              </a:prstGeom>
              <a:noFill/>
              <a:ln>
                <a:noFill/>
              </a:ln>
            </p:spPr>
          </p:pic>
        </p:grpSp>
        <p:pic>
          <p:nvPicPr>
            <p:cNvPr id="263" name="Google Shape;263;p32"/>
            <p:cNvPicPr preferRelativeResize="0"/>
            <p:nvPr/>
          </p:nvPicPr>
          <p:blipFill>
            <a:blip r:embed="rId6">
              <a:alphaModFix/>
            </a:blip>
            <a:stretch>
              <a:fillRect/>
            </a:stretch>
          </p:blipFill>
          <p:spPr>
            <a:xfrm>
              <a:off x="3410328" y="438000"/>
              <a:ext cx="494275" cy="814676"/>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3"/>
          <p:cNvSpPr txBox="1"/>
          <p:nvPr>
            <p:ph idx="12" type="sldNum"/>
          </p:nvPr>
        </p:nvSpPr>
        <p:spPr>
          <a:xfrm>
            <a:off x="15062147" y="8290163"/>
            <a:ext cx="975600" cy="69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33"/>
          <p:cNvSpPr txBox="1"/>
          <p:nvPr>
            <p:ph idx="1" type="body"/>
          </p:nvPr>
        </p:nvSpPr>
        <p:spPr>
          <a:xfrm>
            <a:off x="415600" y="2044633"/>
            <a:ext cx="5680500" cy="3961200"/>
          </a:xfrm>
          <a:prstGeom prst="rect">
            <a:avLst/>
          </a:prstGeom>
        </p:spPr>
        <p:txBody>
          <a:bodyPr anchorCtr="0" anchor="t" bIns="45700" lIns="91425" spcFirstLastPara="1" rIns="91425" wrap="square" tIns="45700">
            <a:normAutofit fontScale="55000" lnSpcReduction="20000"/>
          </a:bodyPr>
          <a:lstStyle/>
          <a:p>
            <a:pPr indent="-471741" lvl="0" marL="609600" rtl="0" algn="l">
              <a:lnSpc>
                <a:spcPct val="100000"/>
              </a:lnSpc>
              <a:spcBef>
                <a:spcPts val="1000"/>
              </a:spcBef>
              <a:spcAft>
                <a:spcPts val="0"/>
              </a:spcAft>
              <a:buSzPct val="100000"/>
              <a:buFont typeface="Montserrat SemiBold"/>
              <a:buAutoNum type="arabicPeriod" startAt="2"/>
            </a:pPr>
            <a:r>
              <a:rPr lang="en-US" sz="4780">
                <a:latin typeface="Montserrat SemiBold"/>
                <a:ea typeface="Montserrat SemiBold"/>
                <a:cs typeface="Montserrat SemiBold"/>
                <a:sym typeface="Montserrat SemiBold"/>
              </a:rPr>
              <a:t>Situs web Anda dapat menarik pelanggan baru melalui Mesin Pencari Google</a:t>
            </a:r>
            <a:endParaRPr sz="4780"/>
          </a:p>
          <a:p>
            <a:pPr indent="0" lvl="0" marL="0" rtl="0" algn="l">
              <a:lnSpc>
                <a:spcPct val="100000"/>
              </a:lnSpc>
              <a:spcBef>
                <a:spcPts val="1000"/>
              </a:spcBef>
              <a:spcAft>
                <a:spcPts val="0"/>
              </a:spcAft>
              <a:buNone/>
            </a:pPr>
            <a:r>
              <a:rPr lang="en-US" sz="2700"/>
              <a:t>Meningkatkan visibilitas Anda di Google adalah salah satu cara terbaik untuk menjaga bisnis Anda terus berkembang. Sebuah situs web memungkinkan Anda akses ke banyak alat dan strategi SEO (</a:t>
            </a:r>
            <a:r>
              <a:rPr i="1" lang="en-US" sz="2700"/>
              <a:t>Search Engine Optimization</a:t>
            </a:r>
            <a:r>
              <a:rPr lang="en-US" sz="2700"/>
              <a:t>). Dan SEO adalah kunci untuk menempatkan bisnis Anda di halaman depan Google.</a:t>
            </a:r>
            <a:endParaRPr sz="2700"/>
          </a:p>
          <a:p>
            <a:pPr indent="0" lvl="0" marL="0" rtl="0" algn="l">
              <a:lnSpc>
                <a:spcPct val="100000"/>
              </a:lnSpc>
              <a:spcBef>
                <a:spcPts val="1000"/>
              </a:spcBef>
              <a:spcAft>
                <a:spcPts val="0"/>
              </a:spcAft>
              <a:buNone/>
            </a:pPr>
            <a:r>
              <a:rPr lang="en-US" sz="2700"/>
              <a:t>Istilah "optimasi mesin pencari" mungkin terdengar rumit, namun sebenarnya yang Anda lakukan hanya menggunakan keyword research tool seperti Google Keyword Planner (pastikan Anda memiliki akun google ads) untuk mengetahui frasa mana yang mendapatkan lalu lintas (traffic) paling banyak di Google, kemudian membangun konten Anda di sekitar frasa tersebut. </a:t>
            </a:r>
            <a:endParaRPr sz="2700"/>
          </a:p>
          <a:p>
            <a:pPr indent="0" lvl="0" marL="0" rtl="0" algn="l">
              <a:lnSpc>
                <a:spcPct val="100000"/>
              </a:lnSpc>
              <a:spcBef>
                <a:spcPts val="1000"/>
              </a:spcBef>
              <a:spcAft>
                <a:spcPts val="0"/>
              </a:spcAft>
              <a:buNone/>
            </a:pPr>
            <a:r>
              <a:rPr lang="en-US" sz="2700"/>
              <a:t>Contoh: https://www.youtube.com/watch?v=JznrOw14wa0</a:t>
            </a:r>
            <a:endParaRPr/>
          </a:p>
        </p:txBody>
      </p:sp>
      <p:sp>
        <p:nvSpPr>
          <p:cNvPr id="270" name="Google Shape;270;p33"/>
          <p:cNvSpPr txBox="1"/>
          <p:nvPr/>
        </p:nvSpPr>
        <p:spPr>
          <a:xfrm>
            <a:off x="415600" y="6185500"/>
            <a:ext cx="88716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rgbClr val="666666"/>
                </a:solidFill>
                <a:latin typeface="Montserrat"/>
                <a:ea typeface="Montserrat"/>
                <a:cs typeface="Montserrat"/>
                <a:sym typeface="Montserrat"/>
              </a:rPr>
              <a:t>https://themeisle.com/blog/do-i-need-a-website-for-my-business/</a:t>
            </a:r>
            <a:endParaRPr sz="1100">
              <a:solidFill>
                <a:srgbClr val="666666"/>
              </a:solidFill>
              <a:latin typeface="Montserrat"/>
              <a:ea typeface="Montserrat"/>
              <a:cs typeface="Montserrat"/>
              <a:sym typeface="Montserrat"/>
            </a:endParaRPr>
          </a:p>
        </p:txBody>
      </p:sp>
      <p:pic>
        <p:nvPicPr>
          <p:cNvPr descr="Bagaimana cara riset keyword untuk SEO? Salah satu tool yang bisa digunakan untuk riset keyword SEO adalah Google Keyword Planner. Video ini membahas cara terbaru dan lengkap menggunakan Google Keyword Planner untuk kebutuhan riset kata kunci. Simak tutorial selengkapnya di video ini. &#10;&#10;Link bermanfaat terkait isi video. &#10;&#10;1. Daftar private mentoring digital marketing bersama Jefferly: https://jefferlyhelian.com/mentoring-digital-marketing-jefferly/&#10;&#10;2. Daftar masterclass (kelas online) digital marketing: https://masterclass.kelingking.id. &#10;&#10;3. Video Cara Membuat Content Plan: https://www.youtube.com/watch?v=Ddf8oD8y3gs&#10;&#10;4. Video Cara dan Panduan Lengkap Menulis Artikel Untuk Pemula: https://www.youtube.com/watch?v=9GwNnfm9CX0&#10;&#10;Salah satu tool yang dapat kita andalkan untuk keyword research adalah Google Keyword Planner. Pada dasarnya, fitur GKP ini tersedia bagi para pengguna Google Ads. Jadi, agar bisa mengakses layanan GKP pastikan kamu sudah punya akun Google Ads. &#10;&#10;Google Keyword Planner dapat kita gunakan untuk: &#10;1. Mencari ide keyword untuk optimasi SEO (bisa juga untuk konten web), &#10;2. Untuk mengetahui perkiraan volume pencarian suatu keyword, &#10;3. Untuk menentukan keyword (kata kunci) yang tepat untuk SEO, &#10;4. Untuk mendapatkan ide content marketing, &#10;5. dan pastinya untuk membuat rencana iklan di Google Ads. &#10;&#10;Lantas, bagaimana cara memakai Google Keyword Planner yang terbaru? Silakan temukan panduannya di video ini. &#10;&#10;Semoga bermanfaat dan selamat mencoba. &#10;&#10;Kunjungi juga website: https://JefferlyHelian.com. &#10;Untuk mengundang Jefferly sebagai pembicara/pemateri training, workshop, ataupun seminar, bisa kontak langsung melalui Instagram berikut: https://Instagram.com/jefferlyhelian." id="271" name="Google Shape;271;p33" title="Cara Riset Keyword SEO di Google Keyword Planner (Terbaru)">
            <a:hlinkClick r:id="rId3"/>
          </p:cNvPr>
          <p:cNvPicPr preferRelativeResize="0"/>
          <p:nvPr/>
        </p:nvPicPr>
        <p:blipFill>
          <a:blip r:embed="rId4">
            <a:alphaModFix/>
          </a:blip>
          <a:stretch>
            <a:fillRect/>
          </a:stretch>
        </p:blipFill>
        <p:spPr>
          <a:xfrm>
            <a:off x="6299200" y="2068167"/>
            <a:ext cx="5218844" cy="3914133"/>
          </a:xfrm>
          <a:prstGeom prst="rect">
            <a:avLst/>
          </a:prstGeom>
          <a:noFill/>
          <a:ln>
            <a:noFill/>
          </a:ln>
        </p:spPr>
      </p:pic>
      <p:grpSp>
        <p:nvGrpSpPr>
          <p:cNvPr id="272" name="Google Shape;272;p33"/>
          <p:cNvGrpSpPr/>
          <p:nvPr/>
        </p:nvGrpSpPr>
        <p:grpSpPr>
          <a:xfrm>
            <a:off x="8851042" y="65792"/>
            <a:ext cx="3256207" cy="631899"/>
            <a:chOff x="94174" y="356285"/>
            <a:chExt cx="4299190" cy="1029822"/>
          </a:xfrm>
        </p:grpSpPr>
        <p:grpSp>
          <p:nvGrpSpPr>
            <p:cNvPr id="273" name="Google Shape;273;p33"/>
            <p:cNvGrpSpPr/>
            <p:nvPr/>
          </p:nvGrpSpPr>
          <p:grpSpPr>
            <a:xfrm>
              <a:off x="94174" y="356285"/>
              <a:ext cx="4299190" cy="1029822"/>
              <a:chOff x="6453398" y="244444"/>
              <a:chExt cx="5492067" cy="1315562"/>
            </a:xfrm>
          </p:grpSpPr>
          <p:sp>
            <p:nvSpPr>
              <p:cNvPr id="274" name="Google Shape;274;p33"/>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275" name="Google Shape;275;p33"/>
              <p:cNvPicPr preferRelativeResize="0"/>
              <p:nvPr/>
            </p:nvPicPr>
            <p:blipFill rotWithShape="1">
              <a:blip r:embed="rId5">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276" name="Google Shape;276;p33"/>
              <p:cNvPicPr preferRelativeResize="0"/>
              <p:nvPr/>
            </p:nvPicPr>
            <p:blipFill rotWithShape="1">
              <a:blip r:embed="rId6">
                <a:alphaModFix/>
              </a:blip>
              <a:srcRect b="0" l="0" r="0" t="0"/>
              <a:stretch/>
            </p:blipFill>
            <p:spPr>
              <a:xfrm>
                <a:off x="8747840" y="343925"/>
                <a:ext cx="1092357" cy="1092383"/>
              </a:xfrm>
              <a:prstGeom prst="rect">
                <a:avLst/>
              </a:prstGeom>
              <a:noFill/>
              <a:ln>
                <a:noFill/>
              </a:ln>
            </p:spPr>
          </p:pic>
        </p:grpSp>
        <p:pic>
          <p:nvPicPr>
            <p:cNvPr id="277" name="Google Shape;277;p33"/>
            <p:cNvPicPr preferRelativeResize="0"/>
            <p:nvPr/>
          </p:nvPicPr>
          <p:blipFill>
            <a:blip r:embed="rId7">
              <a:alphaModFix/>
            </a:blip>
            <a:stretch>
              <a:fillRect/>
            </a:stretch>
          </p:blipFill>
          <p:spPr>
            <a:xfrm>
              <a:off x="3410328" y="438000"/>
              <a:ext cx="494275" cy="814676"/>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4"/>
          <p:cNvSpPr txBox="1"/>
          <p:nvPr>
            <p:ph type="title"/>
          </p:nvPr>
        </p:nvSpPr>
        <p:spPr>
          <a:xfrm>
            <a:off x="415600" y="827700"/>
            <a:ext cx="11360700" cy="772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b="1" lang="en-US" sz="3259">
                <a:solidFill>
                  <a:srgbClr val="31538F"/>
                </a:solidFill>
              </a:rPr>
              <a:t>Contoh hasil penelusuran Keyword dari Google Keyword Planner </a:t>
            </a:r>
            <a:endParaRPr b="1" sz="3259">
              <a:solidFill>
                <a:srgbClr val="31538F"/>
              </a:solidFill>
            </a:endParaRPr>
          </a:p>
        </p:txBody>
      </p:sp>
      <p:pic>
        <p:nvPicPr>
          <p:cNvPr id="283" name="Google Shape;283;p34"/>
          <p:cNvPicPr preferRelativeResize="0"/>
          <p:nvPr/>
        </p:nvPicPr>
        <p:blipFill>
          <a:blip r:embed="rId3">
            <a:alphaModFix/>
          </a:blip>
          <a:stretch>
            <a:fillRect/>
          </a:stretch>
        </p:blipFill>
        <p:spPr>
          <a:xfrm>
            <a:off x="2345275" y="1767617"/>
            <a:ext cx="7501334" cy="4688334"/>
          </a:xfrm>
          <a:prstGeom prst="rect">
            <a:avLst/>
          </a:prstGeom>
          <a:noFill/>
          <a:ln>
            <a:noFill/>
          </a:ln>
        </p:spPr>
      </p:pic>
      <p:grpSp>
        <p:nvGrpSpPr>
          <p:cNvPr id="284" name="Google Shape;284;p34"/>
          <p:cNvGrpSpPr/>
          <p:nvPr/>
        </p:nvGrpSpPr>
        <p:grpSpPr>
          <a:xfrm>
            <a:off x="8851042" y="65792"/>
            <a:ext cx="3256207" cy="631899"/>
            <a:chOff x="94174" y="356285"/>
            <a:chExt cx="4299190" cy="1029822"/>
          </a:xfrm>
        </p:grpSpPr>
        <p:grpSp>
          <p:nvGrpSpPr>
            <p:cNvPr id="285" name="Google Shape;285;p34"/>
            <p:cNvGrpSpPr/>
            <p:nvPr/>
          </p:nvGrpSpPr>
          <p:grpSpPr>
            <a:xfrm>
              <a:off x="94174" y="356285"/>
              <a:ext cx="4299190" cy="1029822"/>
              <a:chOff x="6453398" y="244444"/>
              <a:chExt cx="5492067" cy="1315562"/>
            </a:xfrm>
          </p:grpSpPr>
          <p:sp>
            <p:nvSpPr>
              <p:cNvPr id="286" name="Google Shape;286;p34"/>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287" name="Google Shape;287;p34"/>
              <p:cNvPicPr preferRelativeResize="0"/>
              <p:nvPr/>
            </p:nvPicPr>
            <p:blipFill rotWithShape="1">
              <a:blip r:embed="rId4">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288" name="Google Shape;288;p34"/>
              <p:cNvPicPr preferRelativeResize="0"/>
              <p:nvPr/>
            </p:nvPicPr>
            <p:blipFill rotWithShape="1">
              <a:blip r:embed="rId5">
                <a:alphaModFix/>
              </a:blip>
              <a:srcRect b="0" l="0" r="0" t="0"/>
              <a:stretch/>
            </p:blipFill>
            <p:spPr>
              <a:xfrm>
                <a:off x="8747840" y="343925"/>
                <a:ext cx="1092357" cy="1092383"/>
              </a:xfrm>
              <a:prstGeom prst="rect">
                <a:avLst/>
              </a:prstGeom>
              <a:noFill/>
              <a:ln>
                <a:noFill/>
              </a:ln>
            </p:spPr>
          </p:pic>
        </p:grpSp>
        <p:pic>
          <p:nvPicPr>
            <p:cNvPr id="289" name="Google Shape;289;p34"/>
            <p:cNvPicPr preferRelativeResize="0"/>
            <p:nvPr/>
          </p:nvPicPr>
          <p:blipFill>
            <a:blip r:embed="rId6">
              <a:alphaModFix/>
            </a:blip>
            <a:stretch>
              <a:fillRect/>
            </a:stretch>
          </p:blipFill>
          <p:spPr>
            <a:xfrm>
              <a:off x="3410328" y="438000"/>
              <a:ext cx="494275" cy="814676"/>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idx="12" type="sldNum"/>
          </p:nvPr>
        </p:nvSpPr>
        <p:spPr>
          <a:xfrm>
            <a:off x="15062147" y="8290163"/>
            <a:ext cx="975600" cy="69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5" name="Google Shape;295;p35"/>
          <p:cNvSpPr txBox="1"/>
          <p:nvPr>
            <p:ph idx="1" type="body"/>
          </p:nvPr>
        </p:nvSpPr>
        <p:spPr>
          <a:xfrm>
            <a:off x="415600" y="2044633"/>
            <a:ext cx="5680500" cy="3961200"/>
          </a:xfrm>
          <a:prstGeom prst="rect">
            <a:avLst/>
          </a:prstGeom>
        </p:spPr>
        <p:txBody>
          <a:bodyPr anchorCtr="0" anchor="t" bIns="45700" lIns="91425" spcFirstLastPara="1" rIns="91425" wrap="square" tIns="45700">
            <a:normAutofit fontScale="62500" lnSpcReduction="10000"/>
          </a:bodyPr>
          <a:lstStyle/>
          <a:p>
            <a:pPr indent="-495867" lvl="0" marL="609600" rtl="0" algn="l">
              <a:lnSpc>
                <a:spcPct val="100000"/>
              </a:lnSpc>
              <a:spcBef>
                <a:spcPts val="1000"/>
              </a:spcBef>
              <a:spcAft>
                <a:spcPts val="0"/>
              </a:spcAft>
              <a:buSzPct val="100000"/>
              <a:buFont typeface="Montserrat SemiBold"/>
              <a:buAutoNum type="arabicPeriod" startAt="3"/>
            </a:pPr>
            <a:r>
              <a:rPr lang="en-US" sz="4814">
                <a:latin typeface="Montserrat SemiBold"/>
                <a:ea typeface="Montserrat SemiBold"/>
                <a:cs typeface="Montserrat SemiBold"/>
                <a:sym typeface="Montserrat SemiBold"/>
              </a:rPr>
              <a:t>Situs web dapat memamerkan produk/ jasa Anda 24/7</a:t>
            </a:r>
            <a:endParaRPr sz="2514"/>
          </a:p>
          <a:p>
            <a:pPr indent="0" lvl="0" marL="0" rtl="0" algn="l">
              <a:lnSpc>
                <a:spcPct val="100000"/>
              </a:lnSpc>
              <a:spcBef>
                <a:spcPts val="1000"/>
              </a:spcBef>
              <a:spcAft>
                <a:spcPts val="0"/>
              </a:spcAft>
              <a:buNone/>
            </a:pPr>
            <a:r>
              <a:rPr lang="en-US" sz="3000"/>
              <a:t>Anda dapat menunjukkan kepada calon pelanggan apa yang akan mereka dapatkan saat mereka membeli produk/ bekerja sama dengan Anda dengan menampilkan fotografi berkualitas tinggi di situs web Anda selama 24 jam sehari dan 7 hari seminggu, kapan pun serta dimana pun.</a:t>
            </a:r>
            <a:endParaRPr sz="3000"/>
          </a:p>
          <a:p>
            <a:pPr indent="0" lvl="0" marL="0" rtl="0" algn="l">
              <a:lnSpc>
                <a:spcPct val="100000"/>
              </a:lnSpc>
              <a:spcBef>
                <a:spcPts val="1000"/>
              </a:spcBef>
              <a:spcAft>
                <a:spcPts val="0"/>
              </a:spcAft>
              <a:buNone/>
            </a:pPr>
            <a:r>
              <a:rPr lang="en-US" sz="3000"/>
              <a:t>Contoh: </a:t>
            </a:r>
            <a:r>
              <a:rPr lang="en-US" sz="3000" u="sng">
                <a:solidFill>
                  <a:schemeClr val="hlink"/>
                </a:solidFill>
                <a:hlinkClick r:id="rId3"/>
              </a:rPr>
              <a:t>https://www.gojek.com/id-id/about/</a:t>
            </a:r>
            <a:endParaRPr/>
          </a:p>
          <a:p>
            <a:pPr indent="0" lvl="0" marL="0" rtl="0" algn="l">
              <a:lnSpc>
                <a:spcPct val="100000"/>
              </a:lnSpc>
              <a:spcBef>
                <a:spcPts val="1000"/>
              </a:spcBef>
              <a:spcAft>
                <a:spcPts val="0"/>
              </a:spcAft>
              <a:buNone/>
            </a:pPr>
            <a:r>
              <a:t/>
            </a:r>
            <a:endParaRPr/>
          </a:p>
        </p:txBody>
      </p:sp>
      <p:sp>
        <p:nvSpPr>
          <p:cNvPr id="296" name="Google Shape;296;p35"/>
          <p:cNvSpPr txBox="1"/>
          <p:nvPr/>
        </p:nvSpPr>
        <p:spPr>
          <a:xfrm>
            <a:off x="415600" y="6185500"/>
            <a:ext cx="88716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rgbClr val="666666"/>
                </a:solidFill>
                <a:latin typeface="Montserrat"/>
                <a:ea typeface="Montserrat"/>
                <a:cs typeface="Montserrat"/>
                <a:sym typeface="Montserrat"/>
              </a:rPr>
              <a:t>https://themeisle.com/blog/do-i-need-a-website-for-my-business/</a:t>
            </a:r>
            <a:endParaRPr sz="1100">
              <a:solidFill>
                <a:srgbClr val="666666"/>
              </a:solidFill>
              <a:latin typeface="Montserrat"/>
              <a:ea typeface="Montserrat"/>
              <a:cs typeface="Montserrat"/>
              <a:sym typeface="Montserrat"/>
            </a:endParaRPr>
          </a:p>
        </p:txBody>
      </p:sp>
      <p:pic>
        <p:nvPicPr>
          <p:cNvPr id="297" name="Google Shape;297;p35"/>
          <p:cNvPicPr preferRelativeResize="0"/>
          <p:nvPr/>
        </p:nvPicPr>
        <p:blipFill>
          <a:blip r:embed="rId4">
            <a:alphaModFix/>
          </a:blip>
          <a:stretch>
            <a:fillRect/>
          </a:stretch>
        </p:blipFill>
        <p:spPr>
          <a:xfrm>
            <a:off x="6257100" y="2226800"/>
            <a:ext cx="5519300" cy="3449574"/>
          </a:xfrm>
          <a:prstGeom prst="rect">
            <a:avLst/>
          </a:prstGeom>
          <a:noFill/>
          <a:ln>
            <a:noFill/>
          </a:ln>
        </p:spPr>
      </p:pic>
      <p:grpSp>
        <p:nvGrpSpPr>
          <p:cNvPr id="298" name="Google Shape;298;p35"/>
          <p:cNvGrpSpPr/>
          <p:nvPr/>
        </p:nvGrpSpPr>
        <p:grpSpPr>
          <a:xfrm>
            <a:off x="8851042" y="65792"/>
            <a:ext cx="3256207" cy="631899"/>
            <a:chOff x="94174" y="356285"/>
            <a:chExt cx="4299190" cy="1029822"/>
          </a:xfrm>
        </p:grpSpPr>
        <p:grpSp>
          <p:nvGrpSpPr>
            <p:cNvPr id="299" name="Google Shape;299;p35"/>
            <p:cNvGrpSpPr/>
            <p:nvPr/>
          </p:nvGrpSpPr>
          <p:grpSpPr>
            <a:xfrm>
              <a:off x="94174" y="356285"/>
              <a:ext cx="4299190" cy="1029822"/>
              <a:chOff x="6453398" y="244444"/>
              <a:chExt cx="5492067" cy="1315562"/>
            </a:xfrm>
          </p:grpSpPr>
          <p:sp>
            <p:nvSpPr>
              <p:cNvPr id="300" name="Google Shape;300;p35"/>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01" name="Google Shape;301;p35"/>
              <p:cNvPicPr preferRelativeResize="0"/>
              <p:nvPr/>
            </p:nvPicPr>
            <p:blipFill rotWithShape="1">
              <a:blip r:embed="rId5">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02" name="Google Shape;302;p35"/>
              <p:cNvPicPr preferRelativeResize="0"/>
              <p:nvPr/>
            </p:nvPicPr>
            <p:blipFill rotWithShape="1">
              <a:blip r:embed="rId6">
                <a:alphaModFix/>
              </a:blip>
              <a:srcRect b="0" l="0" r="0" t="0"/>
              <a:stretch/>
            </p:blipFill>
            <p:spPr>
              <a:xfrm>
                <a:off x="8747840" y="343925"/>
                <a:ext cx="1092357" cy="1092383"/>
              </a:xfrm>
              <a:prstGeom prst="rect">
                <a:avLst/>
              </a:prstGeom>
              <a:noFill/>
              <a:ln>
                <a:noFill/>
              </a:ln>
            </p:spPr>
          </p:pic>
        </p:grpSp>
        <p:pic>
          <p:nvPicPr>
            <p:cNvPr id="303" name="Google Shape;303;p35"/>
            <p:cNvPicPr preferRelativeResize="0"/>
            <p:nvPr/>
          </p:nvPicPr>
          <p:blipFill>
            <a:blip r:embed="rId7">
              <a:alphaModFix/>
            </a:blip>
            <a:stretch>
              <a:fillRect/>
            </a:stretch>
          </p:blipFill>
          <p:spPr>
            <a:xfrm>
              <a:off x="3410328" y="438000"/>
              <a:ext cx="494275" cy="814676"/>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